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2"/>
  </p:notesMasterIdLst>
  <p:sldIdLst>
    <p:sldId id="256" r:id="rId2"/>
    <p:sldId id="318" r:id="rId3"/>
    <p:sldId id="316" r:id="rId4"/>
    <p:sldId id="298" r:id="rId5"/>
    <p:sldId id="317" r:id="rId6"/>
    <p:sldId id="306" r:id="rId7"/>
    <p:sldId id="387" r:id="rId8"/>
    <p:sldId id="328" r:id="rId9"/>
    <p:sldId id="333" r:id="rId10"/>
    <p:sldId id="329" r:id="rId11"/>
    <p:sldId id="330" r:id="rId12"/>
    <p:sldId id="379" r:id="rId13"/>
    <p:sldId id="381" r:id="rId14"/>
    <p:sldId id="382" r:id="rId15"/>
    <p:sldId id="373" r:id="rId16"/>
    <p:sldId id="386" r:id="rId17"/>
    <p:sldId id="385" r:id="rId18"/>
    <p:sldId id="405" r:id="rId19"/>
    <p:sldId id="406" r:id="rId20"/>
    <p:sldId id="407" r:id="rId21"/>
    <p:sldId id="408" r:id="rId22"/>
    <p:sldId id="409" r:id="rId23"/>
    <p:sldId id="410" r:id="rId24"/>
    <p:sldId id="403" r:id="rId25"/>
    <p:sldId id="374" r:id="rId26"/>
    <p:sldId id="375" r:id="rId27"/>
    <p:sldId id="313" r:id="rId28"/>
    <p:sldId id="314" r:id="rId29"/>
    <p:sldId id="416" r:id="rId30"/>
    <p:sldId id="319" r:id="rId31"/>
    <p:sldId id="320" r:id="rId32"/>
    <p:sldId id="321" r:id="rId33"/>
    <p:sldId id="322" r:id="rId34"/>
    <p:sldId id="323" r:id="rId35"/>
    <p:sldId id="342" r:id="rId36"/>
    <p:sldId id="343" r:id="rId37"/>
    <p:sldId id="347" r:id="rId38"/>
    <p:sldId id="383" r:id="rId39"/>
    <p:sldId id="346" r:id="rId40"/>
    <p:sldId id="380" r:id="rId41"/>
    <p:sldId id="292" r:id="rId42"/>
    <p:sldId id="404" r:id="rId43"/>
    <p:sldId id="418" r:id="rId44"/>
    <p:sldId id="421" r:id="rId45"/>
    <p:sldId id="420" r:id="rId46"/>
    <p:sldId id="341" r:id="rId47"/>
    <p:sldId id="359" r:id="rId48"/>
    <p:sldId id="358" r:id="rId49"/>
    <p:sldId id="259" r:id="rId50"/>
    <p:sldId id="389" r:id="rId51"/>
    <p:sldId id="325" r:id="rId52"/>
    <p:sldId id="390" r:id="rId53"/>
    <p:sldId id="391" r:id="rId54"/>
    <p:sldId id="392" r:id="rId55"/>
    <p:sldId id="393" r:id="rId56"/>
    <p:sldId id="398" r:id="rId57"/>
    <p:sldId id="401" r:id="rId58"/>
    <p:sldId id="399" r:id="rId59"/>
    <p:sldId id="400" r:id="rId60"/>
    <p:sldId id="402" r:id="rId61"/>
    <p:sldId id="395" r:id="rId62"/>
    <p:sldId id="396" r:id="rId63"/>
    <p:sldId id="397" r:id="rId64"/>
    <p:sldId id="411" r:id="rId65"/>
    <p:sldId id="280" r:id="rId66"/>
    <p:sldId id="297" r:id="rId67"/>
    <p:sldId id="335" r:id="rId68"/>
    <p:sldId id="336" r:id="rId69"/>
    <p:sldId id="337" r:id="rId70"/>
    <p:sldId id="339" r:id="rId71"/>
    <p:sldId id="367" r:id="rId72"/>
    <p:sldId id="364" r:id="rId73"/>
    <p:sldId id="365" r:id="rId74"/>
    <p:sldId id="366" r:id="rId75"/>
    <p:sldId id="289" r:id="rId76"/>
    <p:sldId id="258" r:id="rId77"/>
    <p:sldId id="422" r:id="rId78"/>
    <p:sldId id="423" r:id="rId79"/>
    <p:sldId id="424" r:id="rId80"/>
    <p:sldId id="425" r:id="rId81"/>
    <p:sldId id="426" r:id="rId82"/>
    <p:sldId id="427" r:id="rId83"/>
    <p:sldId id="428" r:id="rId84"/>
    <p:sldId id="429" r:id="rId85"/>
    <p:sldId id="430" r:id="rId86"/>
    <p:sldId id="431" r:id="rId87"/>
    <p:sldId id="432" r:id="rId88"/>
    <p:sldId id="433" r:id="rId89"/>
    <p:sldId id="434" r:id="rId90"/>
    <p:sldId id="435" r:id="rId9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C"/>
    <a:srgbClr val="6288B6"/>
    <a:srgbClr val="DCE846"/>
    <a:srgbClr val="B2BE18"/>
    <a:srgbClr val="ECF395"/>
    <a:srgbClr val="E7EF79"/>
    <a:srgbClr val="414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6" autoAdjust="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70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0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54206146425134"/>
          <c:y val="6.4160415299922988E-2"/>
          <c:w val="0.7469302479630181"/>
          <c:h val="0.67385701078685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Freepipe CPU</c:v>
                </c:pt>
              </c:strCache>
            </c:strRef>
          </c:tx>
          <c:spPr>
            <a:ln w="190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0.57331949130547621</c:v>
                </c:pt>
                <c:pt idx="1">
                  <c:v>1.3054928517682467</c:v>
                </c:pt>
                <c:pt idx="2">
                  <c:v>2.5759643427062127</c:v>
                </c:pt>
                <c:pt idx="3">
                  <c:v>2.795049690605663</c:v>
                </c:pt>
                <c:pt idx="4">
                  <c:v>3.0043647078261824</c:v>
                </c:pt>
                <c:pt idx="5">
                  <c:v>3.0771256396970617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Freepipe GPU</c:v>
                </c:pt>
              </c:strCache>
            </c:strRef>
          </c:tx>
          <c:spPr>
            <a:ln w="190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0.21439943392888733</c:v>
                </c:pt>
                <c:pt idx="1">
                  <c:v>0.28818660647103084</c:v>
                </c:pt>
                <c:pt idx="2">
                  <c:v>0.75197255574614064</c:v>
                </c:pt>
                <c:pt idx="3">
                  <c:v>1.3324786324786324</c:v>
                </c:pt>
                <c:pt idx="4">
                  <c:v>3.1437828371278456</c:v>
                </c:pt>
                <c:pt idx="5">
                  <c:v>6.0934547908232117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00384"/>
        <c:axId val="64002688"/>
      </c:scatterChart>
      <c:valAx>
        <c:axId val="64000384"/>
        <c:scaling>
          <c:logBase val="10"/>
          <c:orientation val="minMax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Shader complexity (# lights)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4002688"/>
        <c:crosses val="autoZero"/>
        <c:crossBetween val="midCat"/>
      </c:valAx>
      <c:valAx>
        <c:axId val="64002688"/>
        <c:scaling>
          <c:orientation val="minMax"/>
          <c:max val="7"/>
          <c:min val="0"/>
        </c:scaling>
        <c:delete val="0"/>
        <c:axPos val="l"/>
        <c:majorGridlines>
          <c:spPr>
            <a:ln>
              <a:solidFill>
                <a:srgbClr val="6288B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</a:t>
                </a:r>
                <a:r>
                  <a:rPr lang="en-US" baseline="0" dirty="0" smtClean="0"/>
                  <a:t> frame 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4166450199170638E-4"/>
              <c:y val="8.97307563888101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4000384"/>
        <c:crosses val="autoZero"/>
        <c:crossBetween val="midCat"/>
      </c:valAx>
      <c:spPr>
        <a:solidFill>
          <a:schemeClr val="tx2">
            <a:lumMod val="75000"/>
          </a:schemeClr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20000"/>
              <a:lumOff val="8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43383299221681"/>
          <c:y val="6.4160415299922988E-2"/>
          <c:w val="0.86503846860142064"/>
          <c:h val="0.67385701078685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Freepipe CPU</c:v>
                </c:pt>
              </c:strCache>
            </c:strRef>
          </c:tx>
          <c:spPr>
            <a:ln w="190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0.76866729678638945</c:v>
                </c:pt>
                <c:pt idx="1">
                  <c:v>0.77940523746116286</c:v>
                </c:pt>
                <c:pt idx="2">
                  <c:v>0.84661588045707581</c:v>
                </c:pt>
                <c:pt idx="3">
                  <c:v>0.87963849016480589</c:v>
                </c:pt>
                <c:pt idx="4">
                  <c:v>0.95517080564299872</c:v>
                </c:pt>
                <c:pt idx="5">
                  <c:v>0.97596153846153844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Freepipe GPU</c:v>
                </c:pt>
              </c:strCache>
            </c:strRef>
          </c:tx>
          <c:spPr>
            <a:ln w="190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1.2456140350877192</c:v>
                </c:pt>
                <c:pt idx="1">
                  <c:v>0.99516908212560395</c:v>
                </c:pt>
                <c:pt idx="2">
                  <c:v>1.0144927536231885</c:v>
                </c:pt>
                <c:pt idx="3">
                  <c:v>0.9739130434782608</c:v>
                </c:pt>
                <c:pt idx="4">
                  <c:v>0.95319148936170206</c:v>
                </c:pt>
                <c:pt idx="5">
                  <c:v>0.87108013937282236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42592"/>
        <c:axId val="174144896"/>
      </c:scatterChart>
      <c:valAx>
        <c:axId val="17414259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Shader complexity (# lights)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4144896"/>
        <c:crosses val="autoZero"/>
        <c:crossBetween val="midCat"/>
      </c:valAx>
      <c:valAx>
        <c:axId val="174144896"/>
        <c:scaling>
          <c:orientation val="minMax"/>
          <c:max val="4.5"/>
          <c:min val="0"/>
        </c:scaling>
        <c:delete val="0"/>
        <c:axPos val="l"/>
        <c:majorGridlines>
          <c:spPr>
            <a:ln>
              <a:solidFill>
                <a:srgbClr val="6288B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4142592"/>
        <c:crosses val="autoZero"/>
        <c:crossBetween val="midCat"/>
      </c:valAx>
      <c:spPr>
        <a:solidFill>
          <a:schemeClr val="tx2">
            <a:lumMod val="75000"/>
          </a:schemeClr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20000"/>
              <a:lumOff val="8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54206146425134"/>
          <c:y val="6.4160415299922988E-2"/>
          <c:w val="0.7469302479630181"/>
          <c:h val="0.67385701078685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Freepipe CPU</c:v>
                </c:pt>
              </c:strCache>
            </c:strRef>
          </c:tx>
          <c:spPr>
            <a:ln w="190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0.44900077861406695</c:v>
                </c:pt>
                <c:pt idx="1">
                  <c:v>0.57957110609480811</c:v>
                </c:pt>
                <c:pt idx="2">
                  <c:v>0.82639079953777583</c:v>
                </c:pt>
                <c:pt idx="3">
                  <c:v>0.87314832177011059</c:v>
                </c:pt>
                <c:pt idx="4">
                  <c:v>0.90160819518642943</c:v>
                </c:pt>
                <c:pt idx="5">
                  <c:v>0.91306508052552748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Freepipe GPU</c:v>
                </c:pt>
              </c:strCache>
            </c:strRef>
          </c:tx>
          <c:spPr>
            <a:ln w="190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7.0758889085441368E-2</c:v>
                </c:pt>
                <c:pt idx="1">
                  <c:v>7.6373212942061702E-2</c:v>
                </c:pt>
                <c:pt idx="2">
                  <c:v>6.5008576329331047E-2</c:v>
                </c:pt>
                <c:pt idx="3">
                  <c:v>9.213675213675214E-2</c:v>
                </c:pt>
                <c:pt idx="4">
                  <c:v>8.5464098073555164E-2</c:v>
                </c:pt>
                <c:pt idx="5">
                  <c:v>9.8684210526315791E-2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48096"/>
        <c:axId val="174550400"/>
      </c:scatterChart>
      <c:valAx>
        <c:axId val="17454809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Shader complexity (# lights)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4550400"/>
        <c:crosses val="autoZero"/>
        <c:crossBetween val="midCat"/>
      </c:valAx>
      <c:valAx>
        <c:axId val="174550400"/>
        <c:scaling>
          <c:orientation val="minMax"/>
          <c:max val="7"/>
          <c:min val="0"/>
        </c:scaling>
        <c:delete val="0"/>
        <c:axPos val="l"/>
        <c:majorGridlines>
          <c:spPr>
            <a:ln>
              <a:solidFill>
                <a:srgbClr val="6288B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</a:t>
                </a:r>
                <a:r>
                  <a:rPr lang="en-US" baseline="0" dirty="0" smtClean="0"/>
                  <a:t> frame 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4166450199170638E-4"/>
              <c:y val="8.97307563888101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4548096"/>
        <c:crosses val="autoZero"/>
        <c:crossBetween val="midCat"/>
      </c:valAx>
      <c:spPr>
        <a:solidFill>
          <a:schemeClr val="tx2">
            <a:lumMod val="75000"/>
          </a:schemeClr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20000"/>
              <a:lumOff val="8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54206146425134"/>
          <c:y val="6.4160415299922988E-2"/>
          <c:w val="0.7469302479630181"/>
          <c:h val="0.67385701078685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Freepipe CPU</c:v>
                </c:pt>
              </c:strCache>
            </c:strRef>
          </c:tx>
          <c:spPr>
            <a:ln w="190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0.54508670520231217</c:v>
                </c:pt>
                <c:pt idx="1">
                  <c:v>0.74001947419668934</c:v>
                </c:pt>
                <c:pt idx="2">
                  <c:v>0.9550539352776668</c:v>
                </c:pt>
                <c:pt idx="3">
                  <c:v>0.97312001145352378</c:v>
                </c:pt>
                <c:pt idx="4">
                  <c:v>0.97915457683027396</c:v>
                </c:pt>
                <c:pt idx="5">
                  <c:v>0.97230233443978897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Freepipe GPU</c:v>
                </c:pt>
              </c:strCache>
            </c:strRef>
          </c:tx>
          <c:spPr>
            <a:ln w="190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0.39750000000000002</c:v>
                </c:pt>
                <c:pt idx="1">
                  <c:v>0.4532019704433497</c:v>
                </c:pt>
                <c:pt idx="2">
                  <c:v>1.0897097625329815</c:v>
                </c:pt>
                <c:pt idx="3">
                  <c:v>1.2931354359925789</c:v>
                </c:pt>
                <c:pt idx="4">
                  <c:v>3.139344262295082</c:v>
                </c:pt>
                <c:pt idx="5">
                  <c:v>4.9675213675213676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707968"/>
        <c:axId val="63046400"/>
      </c:scatterChart>
      <c:valAx>
        <c:axId val="6270796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Shader complexity (# lights)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3046400"/>
        <c:crosses val="autoZero"/>
        <c:crossBetween val="midCat"/>
      </c:valAx>
      <c:valAx>
        <c:axId val="63046400"/>
        <c:scaling>
          <c:orientation val="minMax"/>
          <c:max val="7"/>
          <c:min val="0"/>
        </c:scaling>
        <c:delete val="0"/>
        <c:axPos val="l"/>
        <c:majorGridlines>
          <c:spPr>
            <a:ln>
              <a:solidFill>
                <a:srgbClr val="6288B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</a:t>
                </a:r>
                <a:r>
                  <a:rPr lang="en-US" baseline="0" dirty="0" smtClean="0"/>
                  <a:t> frame 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4166450199170638E-4"/>
              <c:y val="8.97307563888101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2707968"/>
        <c:crosses val="autoZero"/>
        <c:crossBetween val="midCat"/>
      </c:valAx>
      <c:spPr>
        <a:solidFill>
          <a:schemeClr val="tx2">
            <a:lumMod val="75000"/>
          </a:schemeClr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20000"/>
              <a:lumOff val="8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54206146425134"/>
          <c:y val="6.4160415299922988E-2"/>
          <c:w val="0.7469302479630181"/>
          <c:h val="0.67385701078685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Freepipe CPU</c:v>
                </c:pt>
              </c:strCache>
            </c:strRef>
          </c:tx>
          <c:spPr>
            <a:ln w="190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0.44900077861406695</c:v>
                </c:pt>
                <c:pt idx="1">
                  <c:v>0.57957110609480811</c:v>
                </c:pt>
                <c:pt idx="2">
                  <c:v>0.82639079953777583</c:v>
                </c:pt>
                <c:pt idx="3">
                  <c:v>0.87314832177011059</c:v>
                </c:pt>
                <c:pt idx="4">
                  <c:v>0.90160819518642943</c:v>
                </c:pt>
                <c:pt idx="5">
                  <c:v>0.91306508052552748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Freepipe GPU</c:v>
                </c:pt>
              </c:strCache>
            </c:strRef>
          </c:tx>
          <c:spPr>
            <a:ln w="190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7.0758889085441368E-2</c:v>
                </c:pt>
                <c:pt idx="1">
                  <c:v>7.6373212942061702E-2</c:v>
                </c:pt>
                <c:pt idx="2">
                  <c:v>6.5008576329331047E-2</c:v>
                </c:pt>
                <c:pt idx="3">
                  <c:v>9.213675213675214E-2</c:v>
                </c:pt>
                <c:pt idx="4">
                  <c:v>8.5464098073555164E-2</c:v>
                </c:pt>
                <c:pt idx="5">
                  <c:v>9.8684210526315791E-2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99616"/>
        <c:axId val="62401920"/>
      </c:scatterChart>
      <c:valAx>
        <c:axId val="6239961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Shader complexity (# lights)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2401920"/>
        <c:crosses val="autoZero"/>
        <c:crossBetween val="midCat"/>
      </c:valAx>
      <c:valAx>
        <c:axId val="62401920"/>
        <c:scaling>
          <c:orientation val="minMax"/>
          <c:max val="7"/>
          <c:min val="0"/>
        </c:scaling>
        <c:delete val="0"/>
        <c:axPos val="l"/>
        <c:majorGridlines>
          <c:spPr>
            <a:ln>
              <a:solidFill>
                <a:srgbClr val="6288B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</a:t>
                </a:r>
                <a:r>
                  <a:rPr lang="en-US" baseline="0" dirty="0" smtClean="0"/>
                  <a:t> frame 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4166450199170638E-4"/>
              <c:y val="8.97307563888101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2399616"/>
        <c:crosses val="autoZero"/>
        <c:crossBetween val="midCat"/>
      </c:valAx>
      <c:spPr>
        <a:solidFill>
          <a:schemeClr val="tx2">
            <a:lumMod val="75000"/>
          </a:schemeClr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20000"/>
              <a:lumOff val="8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3466452448137"/>
          <c:y val="0.15615582122517135"/>
          <c:w val="0.82360474565580244"/>
          <c:h val="0.52971870106565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cudaraster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Fairy Forest</c:v>
                </c:pt>
                <c:pt idx="1">
                  <c:v>Buddha</c:v>
                </c:pt>
                <c:pt idx="2">
                  <c:v>Mecha</c:v>
                </c:pt>
                <c:pt idx="3">
                  <c:v>Dragon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1.58</c:v>
                </c:pt>
                <c:pt idx="1">
                  <c:v>2.63</c:v>
                </c:pt>
                <c:pt idx="2">
                  <c:v>1.91</c:v>
                </c:pt>
                <c:pt idx="3">
                  <c:v>2.58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Piko Raster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Fairy Forest</c:v>
                </c:pt>
                <c:pt idx="1">
                  <c:v>Buddha</c:v>
                </c:pt>
                <c:pt idx="2">
                  <c:v>Mecha</c:v>
                </c:pt>
                <c:pt idx="3">
                  <c:v>Dragon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8.8000000000000007</c:v>
                </c:pt>
                <c:pt idx="1">
                  <c:v>11.2</c:v>
                </c:pt>
                <c:pt idx="2">
                  <c:v>6.4</c:v>
                </c:pt>
                <c:pt idx="3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5"/>
        <c:overlap val="-27"/>
        <c:axId val="57230848"/>
        <c:axId val="57232384"/>
      </c:barChart>
      <c:catAx>
        <c:axId val="5723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32384"/>
        <c:crosses val="autoZero"/>
        <c:auto val="1"/>
        <c:lblAlgn val="ctr"/>
        <c:lblOffset val="100"/>
        <c:noMultiLvlLbl val="0"/>
      </c:catAx>
      <c:valAx>
        <c:axId val="5723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Rendering time (</a:t>
                </a:r>
                <a:r>
                  <a:rPr lang="en-US" dirty="0" err="1" smtClean="0"/>
                  <a:t>ms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30848"/>
        <c:crosses val="autoZero"/>
        <c:crossBetween val="between"/>
      </c:valAx>
      <c:spPr>
        <a:solidFill>
          <a:schemeClr val="tx2">
            <a:lumMod val="75000"/>
          </a:schemeClr>
        </a:solidFill>
        <a:ln>
          <a:solidFill>
            <a:schemeClr val="bg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3866623981199"/>
          <c:y val="0.10406215029258441"/>
          <c:w val="0.66667798957520685"/>
          <c:h val="0.74414572358718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Micropolis</c:v>
                </c:pt>
                <c:pt idx="1">
                  <c:v>Piko Reyes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12.92</c:v>
                </c:pt>
                <c:pt idx="1">
                  <c:v>9.44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5"/>
        <c:overlap val="-27"/>
        <c:axId val="56878592"/>
        <c:axId val="56880128"/>
      </c:barChart>
      <c:catAx>
        <c:axId val="5687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0128"/>
        <c:crosses val="autoZero"/>
        <c:auto val="1"/>
        <c:lblAlgn val="ctr"/>
        <c:lblOffset val="100"/>
        <c:noMultiLvlLbl val="0"/>
      </c:catAx>
      <c:valAx>
        <c:axId val="5688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Split Performance (</a:t>
                </a:r>
                <a:r>
                  <a:rPr lang="en-US" dirty="0" err="1" smtClean="0"/>
                  <a:t>Mpatches</a:t>
                </a:r>
                <a:r>
                  <a:rPr lang="en-US" dirty="0" smtClean="0"/>
                  <a:t> / second)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9165628667333432E-2"/>
              <c:y val="0.144328309362984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78592"/>
        <c:crosses val="autoZero"/>
        <c:crossBetween val="between"/>
      </c:valAx>
      <c:spPr>
        <a:solidFill>
          <a:schemeClr val="tx2">
            <a:lumMod val="75000"/>
          </a:schemeClr>
        </a:solidFill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43383299221681"/>
          <c:y val="6.4160415299922988E-2"/>
          <c:w val="0.86503846860142064"/>
          <c:h val="0.67385701078685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Freepipe CPU</c:v>
                </c:pt>
              </c:strCache>
            </c:strRef>
          </c:tx>
          <c:spPr>
            <a:ln w="190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0.23298676748582231</c:v>
                </c:pt>
                <c:pt idx="1">
                  <c:v>0.63382157123834892</c:v>
                </c:pt>
                <c:pt idx="2">
                  <c:v>0.76501611485496634</c:v>
                </c:pt>
                <c:pt idx="3">
                  <c:v>0.83923444976076556</c:v>
                </c:pt>
                <c:pt idx="4">
                  <c:v>0.94036376355369</c:v>
                </c:pt>
                <c:pt idx="5">
                  <c:v>0.95456063034188032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Freepipe GPU</c:v>
                </c:pt>
              </c:strCache>
            </c:strRef>
          </c:tx>
          <c:spPr>
            <a:ln w="190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1.3391812865497075</c:v>
                </c:pt>
                <c:pt idx="1">
                  <c:v>0.84541062801932365</c:v>
                </c:pt>
                <c:pt idx="2">
                  <c:v>1.0483091787439613</c:v>
                </c:pt>
                <c:pt idx="3">
                  <c:v>1.4782608695652173</c:v>
                </c:pt>
                <c:pt idx="4">
                  <c:v>2.7191489361702126</c:v>
                </c:pt>
                <c:pt idx="5">
                  <c:v>4.0940766550522651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30400"/>
        <c:axId val="185843072"/>
      </c:scatterChart>
      <c:valAx>
        <c:axId val="185830400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Shader complexity (# lights)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85843072"/>
        <c:crosses val="autoZero"/>
        <c:crossBetween val="midCat"/>
      </c:valAx>
      <c:valAx>
        <c:axId val="185843072"/>
        <c:scaling>
          <c:orientation val="minMax"/>
          <c:max val="4.5"/>
          <c:min val="0"/>
        </c:scaling>
        <c:delete val="0"/>
        <c:axPos val="l"/>
        <c:majorGridlines>
          <c:spPr>
            <a:ln>
              <a:solidFill>
                <a:srgbClr val="6288B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85830400"/>
        <c:crosses val="autoZero"/>
        <c:crossBetween val="midCat"/>
      </c:valAx>
      <c:spPr>
        <a:solidFill>
          <a:schemeClr val="tx2">
            <a:lumMod val="75000"/>
          </a:schemeClr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20000"/>
              <a:lumOff val="8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54206146425134"/>
          <c:y val="6.4160415299922988E-2"/>
          <c:w val="0.7469302479630181"/>
          <c:h val="0.67385701078685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Freepipe CPU</c:v>
                </c:pt>
              </c:strCache>
            </c:strRef>
          </c:tx>
          <c:spPr>
            <a:ln w="190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0.57331949130547621</c:v>
                </c:pt>
                <c:pt idx="1">
                  <c:v>1.3054928517682467</c:v>
                </c:pt>
                <c:pt idx="2">
                  <c:v>2.5759643427062127</c:v>
                </c:pt>
                <c:pt idx="3">
                  <c:v>2.795049690605663</c:v>
                </c:pt>
                <c:pt idx="4">
                  <c:v>3.0043647078261824</c:v>
                </c:pt>
                <c:pt idx="5">
                  <c:v>3.0771256396970617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Freepipe GPU</c:v>
                </c:pt>
              </c:strCache>
            </c:strRef>
          </c:tx>
          <c:spPr>
            <a:ln w="190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0.21439943392888733</c:v>
                </c:pt>
                <c:pt idx="1">
                  <c:v>0.28818660647103084</c:v>
                </c:pt>
                <c:pt idx="2">
                  <c:v>0.75197255574614064</c:v>
                </c:pt>
                <c:pt idx="3">
                  <c:v>1.3324786324786324</c:v>
                </c:pt>
                <c:pt idx="4">
                  <c:v>3.1437828371278456</c:v>
                </c:pt>
                <c:pt idx="5">
                  <c:v>6.0934547908232117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690048"/>
        <c:axId val="192729856"/>
      </c:scatterChart>
      <c:valAx>
        <c:axId val="192690048"/>
        <c:scaling>
          <c:logBase val="10"/>
          <c:orientation val="minMax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Shader complexity (# lights)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92729856"/>
        <c:crosses val="autoZero"/>
        <c:crossBetween val="midCat"/>
      </c:valAx>
      <c:valAx>
        <c:axId val="192729856"/>
        <c:scaling>
          <c:orientation val="minMax"/>
          <c:max val="7"/>
          <c:min val="0"/>
        </c:scaling>
        <c:delete val="0"/>
        <c:axPos val="l"/>
        <c:majorGridlines>
          <c:spPr>
            <a:ln>
              <a:solidFill>
                <a:srgbClr val="6288B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</a:t>
                </a:r>
                <a:r>
                  <a:rPr lang="en-US" baseline="0" dirty="0" smtClean="0"/>
                  <a:t> frame 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4166450199170638E-4"/>
              <c:y val="8.97307563888101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92690048"/>
        <c:crosses val="autoZero"/>
        <c:crossBetween val="midCat"/>
      </c:valAx>
      <c:spPr>
        <a:solidFill>
          <a:schemeClr val="tx2">
            <a:lumMod val="75000"/>
          </a:schemeClr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20000"/>
              <a:lumOff val="8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43383299221681"/>
          <c:y val="6.4160415299922988E-2"/>
          <c:w val="0.86503846860142064"/>
          <c:h val="0.67385701078685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Freepipe CPU</c:v>
                </c:pt>
              </c:strCache>
            </c:strRef>
          </c:tx>
          <c:spPr>
            <a:ln w="190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0.93944051644635729</c:v>
                </c:pt>
                <c:pt idx="1">
                  <c:v>0.93166287015945326</c:v>
                </c:pt>
                <c:pt idx="2">
                  <c:v>1.0202457172521198</c:v>
                </c:pt>
                <c:pt idx="3">
                  <c:v>0.99867037350417032</c:v>
                </c:pt>
                <c:pt idx="4">
                  <c:v>0.98565761367104054</c:v>
                </c:pt>
                <c:pt idx="5">
                  <c:v>0.99278188286808977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Freepipe GPU</c:v>
                </c:pt>
              </c:strCache>
            </c:strRef>
          </c:tx>
          <c:spPr>
            <a:ln w="190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0.84507042253521125</c:v>
                </c:pt>
                <c:pt idx="1">
                  <c:v>1.3446601941747571</c:v>
                </c:pt>
                <c:pt idx="2">
                  <c:v>1.2047619047619047</c:v>
                </c:pt>
                <c:pt idx="3">
                  <c:v>1.5133928571428572</c:v>
                </c:pt>
                <c:pt idx="4">
                  <c:v>2.7500000000000004</c:v>
                </c:pt>
                <c:pt idx="5">
                  <c:v>4.1239999999999997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817664"/>
        <c:axId val="177308032"/>
      </c:scatterChart>
      <c:valAx>
        <c:axId val="17681766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Shader complexity (# lights)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7308032"/>
        <c:crosses val="autoZero"/>
        <c:crossBetween val="midCat"/>
      </c:valAx>
      <c:valAx>
        <c:axId val="177308032"/>
        <c:scaling>
          <c:orientation val="minMax"/>
          <c:max val="4.5"/>
          <c:min val="0"/>
        </c:scaling>
        <c:delete val="0"/>
        <c:axPos val="l"/>
        <c:majorGridlines>
          <c:spPr>
            <a:ln>
              <a:solidFill>
                <a:srgbClr val="6288B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6817664"/>
        <c:crosses val="autoZero"/>
        <c:crossBetween val="midCat"/>
      </c:valAx>
      <c:spPr>
        <a:solidFill>
          <a:schemeClr val="tx2">
            <a:lumMod val="75000"/>
          </a:schemeClr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20000"/>
              <a:lumOff val="8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54206146425134"/>
          <c:y val="6.4160415299922988E-2"/>
          <c:w val="0.7469302479630181"/>
          <c:h val="0.67385701078685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Freepipe CPU</c:v>
                </c:pt>
              </c:strCache>
            </c:strRef>
          </c:tx>
          <c:spPr>
            <a:ln w="190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0.54508670520231217</c:v>
                </c:pt>
                <c:pt idx="1">
                  <c:v>0.74001947419668934</c:v>
                </c:pt>
                <c:pt idx="2">
                  <c:v>0.9550539352776668</c:v>
                </c:pt>
                <c:pt idx="3">
                  <c:v>0.97312001145352378</c:v>
                </c:pt>
                <c:pt idx="4">
                  <c:v>0.97915457683027396</c:v>
                </c:pt>
                <c:pt idx="5">
                  <c:v>0.97230233443978897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Freepipe GPU</c:v>
                </c:pt>
              </c:strCache>
            </c:strRef>
          </c:tx>
          <c:spPr>
            <a:ln w="190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0.39750000000000002</c:v>
                </c:pt>
                <c:pt idx="1">
                  <c:v>0.4532019704433497</c:v>
                </c:pt>
                <c:pt idx="2">
                  <c:v>1.0897097625329815</c:v>
                </c:pt>
                <c:pt idx="3">
                  <c:v>1.2931354359925789</c:v>
                </c:pt>
                <c:pt idx="4">
                  <c:v>3.139344262295082</c:v>
                </c:pt>
                <c:pt idx="5">
                  <c:v>4.9675213675213676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59232"/>
        <c:axId val="181459584"/>
      </c:scatterChart>
      <c:valAx>
        <c:axId val="18055923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Shader complexity (# lights)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81459584"/>
        <c:crosses val="autoZero"/>
        <c:crossBetween val="midCat"/>
      </c:valAx>
      <c:valAx>
        <c:axId val="181459584"/>
        <c:scaling>
          <c:orientation val="minMax"/>
          <c:max val="7"/>
          <c:min val="0"/>
        </c:scaling>
        <c:delete val="0"/>
        <c:axPos val="l"/>
        <c:majorGridlines>
          <c:spPr>
            <a:ln>
              <a:solidFill>
                <a:srgbClr val="6288B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</a:t>
                </a:r>
                <a:r>
                  <a:rPr lang="en-US" baseline="0" dirty="0" smtClean="0"/>
                  <a:t> frame 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4166450199170638E-4"/>
              <c:y val="8.97307563888101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80559232"/>
        <c:crosses val="autoZero"/>
        <c:crossBetween val="midCat"/>
      </c:valAx>
      <c:spPr>
        <a:solidFill>
          <a:schemeClr val="tx2">
            <a:lumMod val="75000"/>
          </a:schemeClr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20000"/>
              <a:lumOff val="8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99B077-ED1C-40E7-8AD5-3D1887733670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D433180-A30C-4C36-92DD-71349B3DE4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6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D40C6C-8B44-4819-B658-1955EFAB72F8}" type="slidenum">
              <a:rPr 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9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E3268-1DC3-49C1-8B27-2309B78A6BFA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8256A-CC25-4152-AA55-2E7448AD0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60BA0-9EE9-4C65-9791-95B5918B0A76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CC12-74A9-457A-AABA-93DD05595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C01138-4FFB-481D-A9D5-4BD8867F1330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C1F95-AD94-425F-9263-FAEF4C76C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6CA07-B70C-4F8D-81F0-4D9600D6426F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AA474-E0B1-43D8-8B83-FCF08F641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69257"/>
            <a:ext cx="7772400" cy="1021556"/>
          </a:xfrm>
        </p:spPr>
        <p:txBody>
          <a:bodyPr anchor="b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2605"/>
            <a:ext cx="7772400" cy="1125140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94F071-9C51-401F-A981-F08F5AA36307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3F3BE-5911-4652-8E14-AB3BBFFA7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9F30F-5141-4126-A005-8889BF8896CD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5545E-3B4D-497E-BBA2-DD5936D74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1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2D741-F6A8-4ADA-8962-8EE5E3C45EE6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169CE-997B-4D07-BD8D-E2251320F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620DD-98E1-449C-AA76-B4D2915E0E1C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67A05-AD41-47D3-BB55-AA00BF3379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3E3DF5-AC0D-4C05-B2ED-10B04018523F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1BBE-370B-460F-9D8E-EC96C7F428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F3D52B-24F0-4D50-BB8D-B0B31363AD50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EC8AE-6323-4F23-A626-F544E98F05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6E869C-5F34-48D2-99CB-CAFC1F7A88C2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71628-7760-4983-B23E-478052436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5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9227" y="206375"/>
            <a:ext cx="874879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9227" y="1200150"/>
            <a:ext cx="874879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CCDD373C-1993-488F-8A77-E8FB0B82E4E8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A6C1"/>
                </a:solidFill>
              </a:defRPr>
            </a:lvl1pPr>
          </a:lstStyle>
          <a:p>
            <a:fld id="{1DD4A346-A534-4B88-BF01-2062F849A6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0"/>
          <p:cNvSpPr>
            <a:spLocks noGrp="1"/>
          </p:cNvSpPr>
          <p:nvPr>
            <p:ph type="ctrTitle"/>
          </p:nvPr>
        </p:nvSpPr>
        <p:spPr>
          <a:xfrm>
            <a:off x="1709738" y="1714500"/>
            <a:ext cx="7434262" cy="3429000"/>
          </a:xfrm>
          <a:solidFill>
            <a:srgbClr val="41464C"/>
          </a:solidFill>
        </p:spPr>
        <p:txBody>
          <a:bodyPr lIns="182880" tIns="182880" rIns="182880" bIns="182880" anchor="t"/>
          <a:lstStyle/>
          <a:p>
            <a:pPr eaLnBrk="1" hangingPunct="1"/>
            <a:r>
              <a:rPr lang="en-US" sz="2800" b="1" dirty="0" err="1" smtClean="0">
                <a:ea typeface="ＭＳ Ｐゴシック" panose="020B0600070205080204" pitchFamily="34" charset="-128"/>
              </a:rPr>
              <a:t>Piko</a:t>
            </a:r>
            <a:r>
              <a:rPr lang="en-US" sz="2800" b="1" dirty="0" smtClean="0">
                <a:ea typeface="ＭＳ Ｐゴシック" panose="020B0600070205080204" pitchFamily="34" charset="-128"/>
              </a:rPr>
              <a:t>: A </a:t>
            </a:r>
            <a:r>
              <a:rPr lang="en-US" sz="2800" b="1" dirty="0">
                <a:ea typeface="ＭＳ Ｐゴシック" panose="020B0600070205080204" pitchFamily="34" charset="-128"/>
              </a:rPr>
              <a:t>Framework for </a:t>
            </a:r>
            <a:r>
              <a:rPr lang="en-US" sz="2800" b="1" dirty="0" smtClean="0">
                <a:ea typeface="ＭＳ Ｐゴシック" panose="020B0600070205080204" pitchFamily="34" charset="-128"/>
              </a:rPr>
              <a:t>Authoring Programmable </a:t>
            </a:r>
            <a:r>
              <a:rPr lang="en-US" sz="2800" b="1" dirty="0">
                <a:ea typeface="ＭＳ Ｐゴシック" panose="020B0600070205080204" pitchFamily="34" charset="-128"/>
              </a:rPr>
              <a:t>Graphics </a:t>
            </a:r>
            <a:r>
              <a:rPr lang="en-US" sz="2800" b="1" dirty="0" smtClean="0">
                <a:ea typeface="ＭＳ Ｐゴシック" panose="020B0600070205080204" pitchFamily="34" charset="-128"/>
              </a:rPr>
              <a:t>Pipelines</a:t>
            </a:r>
            <a:r>
              <a:rPr lang="en-US" sz="2400" dirty="0">
                <a:ea typeface="ＭＳ Ｐゴシック" panose="020B0600070205080204" pitchFamily="34" charset="-128"/>
              </a:rPr>
              <a:t/>
            </a:r>
            <a:br>
              <a:rPr lang="en-US" sz="2400" dirty="0">
                <a:ea typeface="ＭＳ Ｐゴシック" panose="020B0600070205080204" pitchFamily="34" charset="-128"/>
              </a:rPr>
            </a:br>
            <a:r>
              <a:rPr lang="en-US" sz="2400" dirty="0" smtClean="0">
                <a:ea typeface="ＭＳ Ｐゴシック" panose="020B0600070205080204" pitchFamily="34" charset="-128"/>
              </a:rPr>
              <a:t/>
            </a:r>
            <a:br>
              <a:rPr lang="en-US" sz="2400" dirty="0" smtClean="0">
                <a:ea typeface="ＭＳ Ｐゴシック" panose="020B0600070205080204" pitchFamily="34" charset="-128"/>
              </a:rPr>
            </a:br>
            <a:r>
              <a:rPr lang="en-US" sz="1800" b="1" dirty="0" err="1" smtClean="0">
                <a:ea typeface="ＭＳ Ｐゴシック" panose="020B0600070205080204" pitchFamily="34" charset="-128"/>
              </a:rPr>
              <a:t>Anjul</a:t>
            </a:r>
            <a:r>
              <a:rPr lang="en-US" sz="1800" b="1" dirty="0" smtClean="0">
                <a:ea typeface="ＭＳ Ｐゴシック" panose="020B0600070205080204" pitchFamily="34" charset="-128"/>
              </a:rPr>
              <a:t> </a:t>
            </a:r>
            <a:r>
              <a:rPr lang="en-US" sz="1800" b="1" dirty="0" err="1" smtClean="0">
                <a:ea typeface="ＭＳ Ｐゴシック" panose="020B0600070205080204" pitchFamily="34" charset="-128"/>
              </a:rPr>
              <a:t>Patney</a:t>
            </a:r>
            <a:r>
              <a:rPr lang="en-US" sz="1800" b="1" dirty="0" smtClean="0">
                <a:ea typeface="ＭＳ Ｐゴシック" panose="020B0600070205080204" pitchFamily="34" charset="-128"/>
              </a:rPr>
              <a:t> and Stanley Tzeng</a:t>
            </a:r>
            <a:br>
              <a:rPr lang="en-US" sz="1800" b="1" dirty="0" smtClean="0">
                <a:ea typeface="ＭＳ Ｐゴシック" panose="020B0600070205080204" pitchFamily="34" charset="-128"/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UC Davis and NVIDIA</a:t>
            </a:r>
            <a:r>
              <a:rPr lang="en-US" sz="1600" dirty="0" smtClean="0">
                <a:ea typeface="ＭＳ Ｐゴシック" panose="020B0600070205080204" pitchFamily="34" charset="-128"/>
              </a:rPr>
              <a:t/>
            </a:r>
            <a:br>
              <a:rPr lang="en-US" sz="1600" dirty="0" smtClean="0">
                <a:ea typeface="ＭＳ Ｐゴシック" panose="020B0600070205080204" pitchFamily="34" charset="-128"/>
              </a:rPr>
            </a:br>
            <a:r>
              <a:rPr lang="en-US" sz="1600" dirty="0">
                <a:ea typeface="ＭＳ Ｐゴシック" panose="020B0600070205080204" pitchFamily="34" charset="-128"/>
              </a:rPr>
              <a:t/>
            </a:r>
            <a:br>
              <a:rPr lang="en-US" sz="1600" dirty="0">
                <a:ea typeface="ＭＳ Ｐゴシック" panose="020B0600070205080204" pitchFamily="34" charset="-128"/>
              </a:rPr>
            </a:br>
            <a:r>
              <a:rPr lang="en-US" sz="1800" dirty="0">
                <a:ea typeface="ＭＳ Ｐゴシック" panose="020B0600070205080204" pitchFamily="34" charset="-128"/>
              </a:rPr>
              <a:t>Kerry A. Seitz, Jr. </a:t>
            </a:r>
            <a:r>
              <a:rPr lang="en-US" sz="1800" dirty="0" smtClean="0">
                <a:ea typeface="ＭＳ Ｐゴシック" panose="020B0600070205080204" pitchFamily="34" charset="-128"/>
              </a:rPr>
              <a:t>and John </a:t>
            </a:r>
            <a:r>
              <a:rPr lang="en-US" sz="1800" b="1" dirty="0" smtClean="0">
                <a:ea typeface="ＭＳ Ｐゴシック" panose="020B0600070205080204" pitchFamily="34" charset="-128"/>
              </a:rPr>
              <a:t>D. Owens</a:t>
            </a:r>
            <a:r>
              <a:rPr lang="en-US" sz="1800" dirty="0" smtClean="0">
                <a:ea typeface="ＭＳ Ｐゴシック" panose="020B0600070205080204" pitchFamily="34" charset="-128"/>
              </a:rPr>
              <a:t/>
            </a:r>
            <a:br>
              <a:rPr lang="en-US" sz="1800" dirty="0" smtClean="0">
                <a:ea typeface="ＭＳ Ｐゴシック" panose="020B0600070205080204" pitchFamily="34" charset="-128"/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UC Davis</a:t>
            </a:r>
          </a:p>
        </p:txBody>
      </p:sp>
      <p:pic>
        <p:nvPicPr>
          <p:cNvPr id="15364" name="Picture 42" descr="S15_su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714500"/>
            <a:ext cx="1709738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GRAMPS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9226" y="1200150"/>
            <a:ext cx="6031345" cy="3394075"/>
          </a:xfrm>
        </p:spPr>
        <p:txBody>
          <a:bodyPr/>
          <a:lstStyle/>
          <a:p>
            <a:r>
              <a:rPr lang="en-US" dirty="0" smtClean="0"/>
              <a:t>Introduces flexible graphics pipelines</a:t>
            </a:r>
          </a:p>
          <a:p>
            <a:r>
              <a:rPr lang="en-US" dirty="0" smtClean="0"/>
              <a:t>Abstracts stages in classes</a:t>
            </a:r>
          </a:p>
          <a:p>
            <a:r>
              <a:rPr lang="en-US" dirty="0" smtClean="0"/>
              <a:t>Abstracts communication by queues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3875" y="4681835"/>
            <a:ext cx="345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[Sugerman et al. 2009]</a:t>
            </a:r>
          </a:p>
        </p:txBody>
      </p:sp>
      <p:pic>
        <p:nvPicPr>
          <p:cNvPr id="6" name="Picture 5" descr="rast-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" y="2938125"/>
            <a:ext cx="4523757" cy="10402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37526" y="2514600"/>
            <a:ext cx="2982623" cy="1887281"/>
            <a:chOff x="5791200" y="2905847"/>
            <a:chExt cx="2362200" cy="14947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5791200" y="2905847"/>
              <a:ext cx="2362200" cy="1494703"/>
            </a:xfrm>
            <a:prstGeom prst="roundRect">
              <a:avLst>
                <a:gd name="adj" fmla="val 82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pic>
          <p:nvPicPr>
            <p:cNvPr id="9" name="Picture 8" descr="legend-squa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905847"/>
              <a:ext cx="2362200" cy="149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70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Halide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227" y="1200150"/>
            <a:ext cx="5629597" cy="3394075"/>
          </a:xfrm>
        </p:spPr>
        <p:txBody>
          <a:bodyPr/>
          <a:lstStyle/>
          <a:p>
            <a:r>
              <a:rPr lang="en-US" dirty="0" smtClean="0"/>
              <a:t>Introduces programmable image pipelines</a:t>
            </a:r>
          </a:p>
          <a:p>
            <a:r>
              <a:rPr lang="en-US" dirty="0" smtClean="0"/>
              <a:t>Applies well to shorter and more regular image-processing pipeline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8824" y="4667170"/>
            <a:ext cx="322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[Ragan-Kelley et al. 2012]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53"/>
          <a:stretch/>
        </p:blipFill>
        <p:spPr bwMode="auto">
          <a:xfrm>
            <a:off x="5944309" y="3450868"/>
            <a:ext cx="3013711" cy="88011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09" y="2438042"/>
            <a:ext cx="3013711" cy="871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"/>
          <a:stretch/>
        </p:blipFill>
        <p:spPr bwMode="auto">
          <a:xfrm>
            <a:off x="5944309" y="1399816"/>
            <a:ext cx="3013711" cy="93345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8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fundamentals of high-performance?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</a:p>
          <a:p>
            <a:r>
              <a:rPr lang="en-US" dirty="0" smtClean="0"/>
              <a:t>Execution Locality</a:t>
            </a:r>
          </a:p>
          <a:p>
            <a:r>
              <a:rPr lang="en-US" dirty="0" smtClean="0"/>
              <a:t>Data Locality</a:t>
            </a:r>
          </a:p>
          <a:p>
            <a:r>
              <a:rPr lang="en-US" dirty="0" smtClean="0"/>
              <a:t>Producer-consumer locality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92472" y="1119117"/>
            <a:ext cx="2875128" cy="2319158"/>
            <a:chOff x="4592472" y="1119117"/>
            <a:chExt cx="2875128" cy="2319158"/>
          </a:xfrm>
        </p:grpSpPr>
        <p:sp>
          <p:nvSpPr>
            <p:cNvPr id="4" name="TextBox 3"/>
            <p:cNvSpPr txBox="1"/>
            <p:nvPr/>
          </p:nvSpPr>
          <p:spPr>
            <a:xfrm>
              <a:off x="5124734" y="2915055"/>
              <a:ext cx="2342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Spatial tiling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592472" y="2808469"/>
              <a:ext cx="532262" cy="21473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92472" y="1119117"/>
              <a:ext cx="0" cy="19040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3063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200400" y="1554480"/>
            <a:ext cx="2743200" cy="2743200"/>
            <a:chOff x="4846320" y="1554480"/>
            <a:chExt cx="2743200" cy="2743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8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5001" b="75000"/>
            <a:stretch/>
          </p:blipFill>
          <p:spPr bwMode="auto">
            <a:xfrm>
              <a:off x="484632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r="50000" b="75000"/>
            <a:stretch/>
          </p:blipFill>
          <p:spPr bwMode="auto">
            <a:xfrm>
              <a:off x="557784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5000" b="75000"/>
            <a:stretch/>
          </p:blipFill>
          <p:spPr bwMode="auto">
            <a:xfrm>
              <a:off x="630936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0" b="75000"/>
            <a:stretch/>
          </p:blipFill>
          <p:spPr bwMode="auto">
            <a:xfrm>
              <a:off x="704088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0833" r="75001" b="54167"/>
            <a:stretch/>
          </p:blipFill>
          <p:spPr bwMode="auto">
            <a:xfrm>
              <a:off x="484632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20833" r="50000" b="54167"/>
            <a:stretch/>
          </p:blipFill>
          <p:spPr bwMode="auto">
            <a:xfrm>
              <a:off x="557784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5000" r="25000" b="50000"/>
            <a:stretch/>
          </p:blipFill>
          <p:spPr bwMode="auto">
            <a:xfrm>
              <a:off x="630936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0" t="25000" b="50000"/>
            <a:stretch/>
          </p:blipFill>
          <p:spPr bwMode="auto">
            <a:xfrm>
              <a:off x="704088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0000" r="75001" b="25000"/>
            <a:stretch/>
          </p:blipFill>
          <p:spPr bwMode="auto">
            <a:xfrm>
              <a:off x="484632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50000" b="25000"/>
            <a:stretch/>
          </p:blipFill>
          <p:spPr bwMode="auto">
            <a:xfrm>
              <a:off x="557784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 r="25000" b="25000"/>
            <a:stretch/>
          </p:blipFill>
          <p:spPr bwMode="auto">
            <a:xfrm>
              <a:off x="630936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0" t="50000" b="25000"/>
            <a:stretch/>
          </p:blipFill>
          <p:spPr bwMode="auto">
            <a:xfrm>
              <a:off x="704088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75000" r="75001"/>
            <a:stretch/>
          </p:blipFill>
          <p:spPr bwMode="auto">
            <a:xfrm>
              <a:off x="484632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75000" r="50000"/>
            <a:stretch/>
          </p:blipFill>
          <p:spPr bwMode="auto">
            <a:xfrm>
              <a:off x="557784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5000" r="25000"/>
            <a:stretch/>
          </p:blipFill>
          <p:spPr bwMode="auto">
            <a:xfrm>
              <a:off x="630936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0" t="75000"/>
            <a:stretch/>
          </p:blipFill>
          <p:spPr bwMode="auto">
            <a:xfrm>
              <a:off x="704088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200400" y="1554480"/>
            <a:ext cx="2743200" cy="2743200"/>
            <a:chOff x="4846320" y="1554480"/>
            <a:chExt cx="2743200" cy="2743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11" b="75011"/>
            <a:stretch/>
          </p:blipFill>
          <p:spPr bwMode="auto">
            <a:xfrm>
              <a:off x="484632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1" r="50000" b="75011"/>
            <a:stretch/>
          </p:blipFill>
          <p:spPr bwMode="auto">
            <a:xfrm>
              <a:off x="557784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5011" b="75011"/>
            <a:stretch/>
          </p:blipFill>
          <p:spPr bwMode="auto">
            <a:xfrm>
              <a:off x="630936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89" r="22" b="75011"/>
            <a:stretch/>
          </p:blipFill>
          <p:spPr bwMode="auto">
            <a:xfrm>
              <a:off x="704088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11" r="75011" b="50000"/>
            <a:stretch/>
          </p:blipFill>
          <p:spPr bwMode="auto">
            <a:xfrm>
              <a:off x="484632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1" t="25011" r="50000" b="50000"/>
            <a:stretch/>
          </p:blipFill>
          <p:spPr bwMode="auto">
            <a:xfrm>
              <a:off x="557784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5011" r="25011" b="50000"/>
            <a:stretch/>
          </p:blipFill>
          <p:spPr bwMode="auto">
            <a:xfrm>
              <a:off x="630936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89" t="25011" r="22" b="50000"/>
            <a:stretch/>
          </p:blipFill>
          <p:spPr bwMode="auto">
            <a:xfrm>
              <a:off x="704088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75011" b="25011"/>
            <a:stretch/>
          </p:blipFill>
          <p:spPr bwMode="auto">
            <a:xfrm>
              <a:off x="484632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1" t="50000" r="50000" b="25011"/>
            <a:stretch/>
          </p:blipFill>
          <p:spPr bwMode="auto">
            <a:xfrm>
              <a:off x="557784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 r="25011" b="25011"/>
            <a:stretch/>
          </p:blipFill>
          <p:spPr bwMode="auto">
            <a:xfrm>
              <a:off x="630936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89" t="50000" r="22" b="25011"/>
            <a:stretch/>
          </p:blipFill>
          <p:spPr bwMode="auto">
            <a:xfrm>
              <a:off x="704088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89" r="75011" b="22"/>
            <a:stretch/>
          </p:blipFill>
          <p:spPr bwMode="auto">
            <a:xfrm>
              <a:off x="484632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1" t="74989" r="50000" b="22"/>
            <a:stretch/>
          </p:blipFill>
          <p:spPr bwMode="auto">
            <a:xfrm>
              <a:off x="557784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4989" r="25011" b="22"/>
            <a:stretch/>
          </p:blipFill>
          <p:spPr bwMode="auto">
            <a:xfrm>
              <a:off x="630936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89" t="74989" r="22" b="22"/>
            <a:stretch/>
          </p:blipFill>
          <p:spPr bwMode="auto">
            <a:xfrm>
              <a:off x="704088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graphics pipelines utilize spatial tiling</a:t>
            </a:r>
          </a:p>
        </p:txBody>
      </p: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828800"/>
            <a:ext cx="2195513" cy="21955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1828800"/>
            <a:ext cx="2194560" cy="21945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ight Arrow 45"/>
          <p:cNvSpPr/>
          <p:nvPr/>
        </p:nvSpPr>
        <p:spPr>
          <a:xfrm>
            <a:off x="2590800" y="2730281"/>
            <a:ext cx="50800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6076950" y="2730281"/>
            <a:ext cx="50800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200400" y="1554480"/>
            <a:ext cx="2743200" cy="2743200"/>
            <a:chOff x="274320" y="1554480"/>
            <a:chExt cx="2743200" cy="2743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5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r="70750" b="75000"/>
            <a:stretch/>
          </p:blipFill>
          <p:spPr bwMode="auto">
            <a:xfrm>
              <a:off x="27432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r="52143" b="75000"/>
            <a:stretch/>
          </p:blipFill>
          <p:spPr bwMode="auto">
            <a:xfrm>
              <a:off x="100584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r="33393" b="75000"/>
            <a:stretch/>
          </p:blipFill>
          <p:spPr bwMode="auto">
            <a:xfrm>
              <a:off x="173736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r="14643" b="75000"/>
            <a:stretch/>
          </p:blipFill>
          <p:spPr bwMode="auto">
            <a:xfrm>
              <a:off x="246888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t="25000" r="70750" b="50000"/>
            <a:stretch/>
          </p:blipFill>
          <p:spPr bwMode="auto">
            <a:xfrm>
              <a:off x="27432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t="25000" r="52143" b="50000"/>
            <a:stretch/>
          </p:blipFill>
          <p:spPr bwMode="auto">
            <a:xfrm>
              <a:off x="100584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t="25000" r="33393" b="50000"/>
            <a:stretch/>
          </p:blipFill>
          <p:spPr bwMode="auto">
            <a:xfrm>
              <a:off x="173736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t="25000" r="14643" b="50000"/>
            <a:stretch/>
          </p:blipFill>
          <p:spPr bwMode="auto">
            <a:xfrm>
              <a:off x="246888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t="50000" r="70750" b="25000"/>
            <a:stretch/>
          </p:blipFill>
          <p:spPr bwMode="auto">
            <a:xfrm>
              <a:off x="27432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t="50000" r="52143" b="25000"/>
            <a:stretch/>
          </p:blipFill>
          <p:spPr bwMode="auto">
            <a:xfrm>
              <a:off x="100584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t="50000" r="33393" b="25000"/>
            <a:stretch/>
          </p:blipFill>
          <p:spPr bwMode="auto">
            <a:xfrm>
              <a:off x="173736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t="50000" r="14643" b="25000"/>
            <a:stretch/>
          </p:blipFill>
          <p:spPr bwMode="auto">
            <a:xfrm>
              <a:off x="246888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t="75000" r="70750"/>
            <a:stretch/>
          </p:blipFill>
          <p:spPr bwMode="auto">
            <a:xfrm>
              <a:off x="27432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t="75000" r="52143"/>
            <a:stretch/>
          </p:blipFill>
          <p:spPr bwMode="auto">
            <a:xfrm>
              <a:off x="100584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t="75000" r="33393"/>
            <a:stretch/>
          </p:blipFill>
          <p:spPr bwMode="auto">
            <a:xfrm>
              <a:off x="173736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t="75000" r="14643"/>
            <a:stretch/>
          </p:blipFill>
          <p:spPr bwMode="auto">
            <a:xfrm>
              <a:off x="246888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/>
          <p:cNvGrpSpPr/>
          <p:nvPr/>
        </p:nvGrpSpPr>
        <p:grpSpPr>
          <a:xfrm>
            <a:off x="3200400" y="1554480"/>
            <a:ext cx="2743200" cy="2743200"/>
            <a:chOff x="274320" y="1554480"/>
            <a:chExt cx="2743200" cy="2743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2" name="Picture 71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1" r="70752" b="75000"/>
            <a:stretch/>
          </p:blipFill>
          <p:spPr bwMode="auto">
            <a:xfrm>
              <a:off x="27432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1" r="51875" b="75000"/>
            <a:stretch/>
          </p:blipFill>
          <p:spPr bwMode="auto">
            <a:xfrm>
              <a:off x="100584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1" r="33125" b="75000"/>
            <a:stretch/>
          </p:blipFill>
          <p:spPr bwMode="auto">
            <a:xfrm>
              <a:off x="173736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1" r="14375" b="75000"/>
            <a:stretch/>
          </p:blipFill>
          <p:spPr bwMode="auto">
            <a:xfrm>
              <a:off x="246888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25001" r="70752" b="50000"/>
            <a:stretch/>
          </p:blipFill>
          <p:spPr bwMode="auto">
            <a:xfrm>
              <a:off x="27432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25001" r="51875" b="50000"/>
            <a:stretch/>
          </p:blipFill>
          <p:spPr bwMode="auto">
            <a:xfrm>
              <a:off x="100584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25001" r="33125" b="50000"/>
            <a:stretch/>
          </p:blipFill>
          <p:spPr bwMode="auto">
            <a:xfrm>
              <a:off x="173736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25001" r="14375" b="50000"/>
            <a:stretch/>
          </p:blipFill>
          <p:spPr bwMode="auto">
            <a:xfrm>
              <a:off x="246888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50000" r="70752" b="25002"/>
            <a:stretch/>
          </p:blipFill>
          <p:spPr bwMode="auto">
            <a:xfrm>
              <a:off x="27432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50000" r="51875" b="25002"/>
            <a:stretch/>
          </p:blipFill>
          <p:spPr bwMode="auto">
            <a:xfrm>
              <a:off x="100584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50000" r="33125" b="25002"/>
            <a:stretch/>
          </p:blipFill>
          <p:spPr bwMode="auto">
            <a:xfrm>
              <a:off x="173736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50000" r="14375" b="25002"/>
            <a:stretch/>
          </p:blipFill>
          <p:spPr bwMode="auto">
            <a:xfrm>
              <a:off x="246888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74998" r="70752" b="4"/>
            <a:stretch/>
          </p:blipFill>
          <p:spPr bwMode="auto">
            <a:xfrm>
              <a:off x="27432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74998" r="51875" b="4"/>
            <a:stretch/>
          </p:blipFill>
          <p:spPr bwMode="auto">
            <a:xfrm>
              <a:off x="100584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74998" r="33125" b="4"/>
            <a:stretch/>
          </p:blipFill>
          <p:spPr bwMode="auto">
            <a:xfrm>
              <a:off x="173736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74998" r="14375" b="4"/>
            <a:stretch/>
          </p:blipFill>
          <p:spPr bwMode="auto">
            <a:xfrm>
              <a:off x="246888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graphics pipelines utilize spatial tiling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2590800" y="2730281"/>
            <a:ext cx="50800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6076950" y="2730281"/>
            <a:ext cx="50800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pic>
        <p:nvPicPr>
          <p:cNvPr id="48" name="Picture 47" descr="C:\Users\apatney.NVIDIA.COM\Desktop\Deferred_rendering_pass_n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4500"/>
          <a:stretch/>
        </p:blipFill>
        <p:spPr bwMode="auto">
          <a:xfrm>
            <a:off x="274320" y="1828800"/>
            <a:ext cx="2194560" cy="21945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27451" y="1919678"/>
            <a:ext cx="2448870" cy="1755558"/>
            <a:chOff x="6269714" y="1737360"/>
            <a:chExt cx="2448870" cy="1755558"/>
          </a:xfrm>
        </p:grpSpPr>
        <p:sp>
          <p:nvSpPr>
            <p:cNvPr id="50" name="Sun 49"/>
            <p:cNvSpPr/>
            <p:nvPr/>
          </p:nvSpPr>
          <p:spPr>
            <a:xfrm>
              <a:off x="6269714" y="2935254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un 50"/>
            <p:cNvSpPr/>
            <p:nvPr/>
          </p:nvSpPr>
          <p:spPr>
            <a:xfrm>
              <a:off x="7365332" y="3236946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un 51"/>
            <p:cNvSpPr/>
            <p:nvPr/>
          </p:nvSpPr>
          <p:spPr>
            <a:xfrm>
              <a:off x="8462612" y="2560320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un 52"/>
            <p:cNvSpPr/>
            <p:nvPr/>
          </p:nvSpPr>
          <p:spPr>
            <a:xfrm>
              <a:off x="7535344" y="1737360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8" name="Picture 3" descr="C:\Users\apatney.NVIDIA.COM\Desktop\Deferred_rendering_pass_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4500"/>
          <a:stretch/>
        </p:blipFill>
        <p:spPr bwMode="auto">
          <a:xfrm>
            <a:off x="6675120" y="1828800"/>
            <a:ext cx="2194560" cy="21945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Efficient graphics pipelines utilize spatial 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ray tracing</a:t>
            </a:r>
          </a:p>
          <a:p>
            <a:r>
              <a:rPr lang="en-US" dirty="0" smtClean="0"/>
              <a:t>SIMD fragment shading on GPUs</a:t>
            </a:r>
          </a:p>
          <a:p>
            <a:r>
              <a:rPr lang="en-US" dirty="0" smtClean="0"/>
              <a:t>Tiled rendering on mobile GPUs</a:t>
            </a:r>
          </a:p>
        </p:txBody>
      </p:sp>
    </p:spTree>
    <p:extLst>
      <p:ext uri="{BB962C8B-B14F-4D97-AF65-F5344CB8AC3E}">
        <p14:creationId xmlns:p14="http://schemas.microsoft.com/office/powerpoint/2010/main" val="31551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8640" y="1188720"/>
            <a:ext cx="2706805" cy="3067052"/>
            <a:chOff x="798393" y="1214112"/>
            <a:chExt cx="2706805" cy="3067052"/>
          </a:xfrm>
        </p:grpSpPr>
        <p:sp>
          <p:nvSpPr>
            <p:cNvPr id="3" name="Rectangle 2"/>
            <p:cNvSpPr/>
            <p:nvPr/>
          </p:nvSpPr>
          <p:spPr>
            <a:xfrm>
              <a:off x="798393" y="1214112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98393" y="2061317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2907478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9258" y="2061317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79258" y="2907478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776196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361363" y="1719080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361363" y="2566285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361363" y="3412446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3"/>
              <a:endCxn id="11" idx="1"/>
            </p:cNvCxnSpPr>
            <p:nvPr/>
          </p:nvCxnSpPr>
          <p:spPr>
            <a:xfrm>
              <a:off x="1924333" y="3159962"/>
              <a:ext cx="454925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2942228" y="2566285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  <a:endCxn id="4" idx="3"/>
            </p:cNvCxnSpPr>
            <p:nvPr/>
          </p:nvCxnSpPr>
          <p:spPr>
            <a:xfrm flipH="1">
              <a:off x="1924333" y="2313801"/>
              <a:ext cx="454925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ight Arrow 15"/>
          <p:cNvSpPr/>
          <p:nvPr/>
        </p:nvSpPr>
        <p:spPr>
          <a:xfrm>
            <a:off x="3474720" y="2272897"/>
            <a:ext cx="1490449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1" name="Right Arrow 20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5" name="Group 24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28" name="Group 27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5" name="Group 44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46" name="Rectangle 45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09227" y="4404360"/>
            <a:ext cx="44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High-level programmability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88014" y="3732552"/>
            <a:ext cx="325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High-performance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89419" y="927110"/>
            <a:ext cx="2355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29396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" y="2035925"/>
            <a:ext cx="1472290" cy="504968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Stage 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2882086"/>
            <a:ext cx="1472290" cy="504968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Stage 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72117" y="2951690"/>
            <a:ext cx="365760" cy="365760"/>
            <a:chOff x="1572117" y="2951690"/>
            <a:chExt cx="365760" cy="365760"/>
          </a:xfrm>
        </p:grpSpPr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572117" y="2951690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1754997" y="2951690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572117" y="3134570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1754997" y="3134570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>
            <a:spLocks noChangeAspect="1"/>
          </p:cNvSpPr>
          <p:nvPr/>
        </p:nvSpPr>
        <p:spPr>
          <a:xfrm>
            <a:off x="1572117" y="2105529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1754997" y="2105529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1572117" y="2288409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1754997" y="2288409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8640" y="1188720"/>
            <a:ext cx="1472290" cy="504968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Stage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5854" y="2035925"/>
            <a:ext cx="1493087" cy="504968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Stage 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5854" y="2882086"/>
            <a:ext cx="1493087" cy="504968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Stage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" y="3750804"/>
            <a:ext cx="1472290" cy="504968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Stage </a:t>
            </a:r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3" idx="2"/>
            <a:endCxn id="4" idx="0"/>
          </p:cNvCxnSpPr>
          <p:nvPr/>
        </p:nvCxnSpPr>
        <p:spPr>
          <a:xfrm>
            <a:off x="1284785" y="1693688"/>
            <a:ext cx="0" cy="342237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  <a:endCxn id="6" idx="0"/>
          </p:cNvCxnSpPr>
          <p:nvPr/>
        </p:nvCxnSpPr>
        <p:spPr>
          <a:xfrm>
            <a:off x="1284785" y="2540893"/>
            <a:ext cx="0" cy="341193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2" idx="0"/>
          </p:cNvCxnSpPr>
          <p:nvPr/>
        </p:nvCxnSpPr>
        <p:spPr>
          <a:xfrm>
            <a:off x="1284785" y="3387054"/>
            <a:ext cx="0" cy="36375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" idx="1"/>
          </p:cNvCxnSpPr>
          <p:nvPr/>
        </p:nvCxnSpPr>
        <p:spPr>
          <a:xfrm>
            <a:off x="2020930" y="3134570"/>
            <a:ext cx="454924" cy="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0"/>
            <a:endCxn id="8" idx="2"/>
          </p:cNvCxnSpPr>
          <p:nvPr/>
        </p:nvCxnSpPr>
        <p:spPr>
          <a:xfrm flipV="1">
            <a:off x="3222398" y="2540893"/>
            <a:ext cx="0" cy="341193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1"/>
          </p:cNvCxnSpPr>
          <p:nvPr/>
        </p:nvCxnSpPr>
        <p:spPr>
          <a:xfrm flipH="1">
            <a:off x="2020930" y="2288409"/>
            <a:ext cx="454924" cy="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72117" y="1258324"/>
            <a:ext cx="365760" cy="36576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>
            <a:spLocks noChangeAspect="1"/>
          </p:cNvSpPr>
          <p:nvPr/>
        </p:nvSpPr>
        <p:spPr>
          <a:xfrm>
            <a:off x="3515217" y="2951690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>
            <a:spLocks noChangeAspect="1"/>
          </p:cNvSpPr>
          <p:nvPr/>
        </p:nvSpPr>
        <p:spPr>
          <a:xfrm>
            <a:off x="3698097" y="2951690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 noChangeAspect="1"/>
          </p:cNvSpPr>
          <p:nvPr/>
        </p:nvSpPr>
        <p:spPr>
          <a:xfrm>
            <a:off x="3515217" y="3134570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3698097" y="3134570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>
            <a:spLocks noChangeAspect="1"/>
          </p:cNvSpPr>
          <p:nvPr/>
        </p:nvSpPr>
        <p:spPr>
          <a:xfrm>
            <a:off x="3515217" y="2105529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3698097" y="2105529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>
            <a:spLocks noChangeAspect="1"/>
          </p:cNvSpPr>
          <p:nvPr/>
        </p:nvSpPr>
        <p:spPr>
          <a:xfrm>
            <a:off x="3515217" y="2288409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>
            <a:spLocks noChangeAspect="1"/>
          </p:cNvSpPr>
          <p:nvPr/>
        </p:nvSpPr>
        <p:spPr>
          <a:xfrm>
            <a:off x="3698097" y="2288409"/>
            <a:ext cx="182880" cy="18288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72117" y="3824258"/>
            <a:ext cx="365760" cy="353722"/>
            <a:chOff x="1572117" y="3824258"/>
            <a:chExt cx="365760" cy="353722"/>
          </a:xfrm>
        </p:grpSpPr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57211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66355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175499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184643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57211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66355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175499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184643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57211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66355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175499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184643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57211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66355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175499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184643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09227" y="4404360"/>
            <a:ext cx="44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High-level programmability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888014" y="3732552"/>
            <a:ext cx="325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High-performance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789419" y="927110"/>
            <a:ext cx="2355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17588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Walkthrough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ight Arrow 133"/>
          <p:cNvSpPr/>
          <p:nvPr/>
        </p:nvSpPr>
        <p:spPr>
          <a:xfrm>
            <a:off x="1312350" y="2627217"/>
            <a:ext cx="85036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7584" y="2571145"/>
            <a:ext cx="775103" cy="526542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pikoc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8813" y="2456304"/>
            <a:ext cx="1239351" cy="1482628"/>
            <a:chOff x="4440478" y="1276350"/>
            <a:chExt cx="1239351" cy="1482628"/>
          </a:xfrm>
        </p:grpSpPr>
        <p:grpSp>
          <p:nvGrpSpPr>
            <p:cNvPr id="30" name="Group 29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32" name="Folded Corner 31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4440478" y="1927981"/>
              <a:ext cx="12393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Pipe Description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Piko</a:t>
              </a:r>
              <a:r>
                <a:rPr lang="en-US" sz="1600" dirty="0" smtClean="0">
                  <a:solidFill>
                    <a:schemeClr val="bg1"/>
                  </a:solidFill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508784" y="3427732"/>
            <a:ext cx="1582379" cy="1507272"/>
            <a:chOff x="4280871" y="1276350"/>
            <a:chExt cx="1582379" cy="1507272"/>
          </a:xfrm>
        </p:grpSpPr>
        <p:grpSp>
          <p:nvGrpSpPr>
            <p:cNvPr id="103" name="Group 102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05" name="Folded Corner 104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/>
            <p:cNvSpPr txBox="1"/>
            <p:nvPr/>
          </p:nvSpPr>
          <p:spPr>
            <a:xfrm>
              <a:off x="4280871" y="1952625"/>
              <a:ext cx="1582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Pipe Implementation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(C++ / PTX)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0931" y="418260"/>
            <a:ext cx="1381259" cy="1250709"/>
            <a:chOff x="4388575" y="1276350"/>
            <a:chExt cx="1381259" cy="1250709"/>
          </a:xfrm>
        </p:grpSpPr>
        <p:grpSp>
          <p:nvGrpSpPr>
            <p:cNvPr id="124" name="Group 123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26" name="Folded Corner 125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/>
            <p:cNvSpPr txBox="1"/>
            <p:nvPr/>
          </p:nvSpPr>
          <p:spPr>
            <a:xfrm>
              <a:off x="4388575" y="1942284"/>
              <a:ext cx="1381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chemeClr val="bg1"/>
                  </a:solidFill>
                </a:rPr>
                <a:t>Host Code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(C++)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780094" y="1963757"/>
            <a:ext cx="1381259" cy="1014829"/>
            <a:chOff x="4381431" y="1276350"/>
            <a:chExt cx="1381259" cy="1014829"/>
          </a:xfrm>
        </p:grpSpPr>
        <p:grpSp>
          <p:nvGrpSpPr>
            <p:cNvPr id="150" name="Group 149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52" name="Folded Corner 151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381431" y="1952625"/>
              <a:ext cx="1381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Executable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1312350" y="493200"/>
            <a:ext cx="453283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039752" y="543090"/>
            <a:ext cx="1104903" cy="741938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CPU Compiler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543775" y="1583891"/>
            <a:ext cx="1512398" cy="1241579"/>
            <a:chOff x="4315861" y="1276350"/>
            <a:chExt cx="1512398" cy="1241579"/>
          </a:xfrm>
        </p:grpSpPr>
        <p:grpSp>
          <p:nvGrpSpPr>
            <p:cNvPr id="53" name="Group 52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55" name="Folded Corner 54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4315861" y="1933154"/>
              <a:ext cx="1512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Host Interface (C++)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4771096" y="3497796"/>
            <a:ext cx="1074083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82" name="Bent Arrow 81"/>
          <p:cNvSpPr/>
          <p:nvPr/>
        </p:nvSpPr>
        <p:spPr>
          <a:xfrm flipV="1">
            <a:off x="6437238" y="1419589"/>
            <a:ext cx="1507474" cy="863027"/>
          </a:xfrm>
          <a:prstGeom prst="bentArrow">
            <a:avLst>
              <a:gd name="adj1" fmla="val 24161"/>
              <a:gd name="adj2" fmla="val 26369"/>
              <a:gd name="adj3" fmla="val 25000"/>
              <a:gd name="adj4" fmla="val 857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84" name="Bent Arrow 83"/>
          <p:cNvSpPr/>
          <p:nvPr/>
        </p:nvSpPr>
        <p:spPr>
          <a:xfrm>
            <a:off x="4209185" y="914059"/>
            <a:ext cx="1635994" cy="579491"/>
          </a:xfrm>
          <a:prstGeom prst="bentArrow">
            <a:avLst>
              <a:gd name="adj1" fmla="val 35579"/>
              <a:gd name="adj2" fmla="val 37345"/>
              <a:gd name="adj3" fmla="val 34822"/>
              <a:gd name="adj4" fmla="val 68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87" name="Bent Arrow 86"/>
          <p:cNvSpPr/>
          <p:nvPr/>
        </p:nvSpPr>
        <p:spPr>
          <a:xfrm>
            <a:off x="2538985" y="1731679"/>
            <a:ext cx="1289867" cy="739493"/>
          </a:xfrm>
          <a:prstGeom prst="bentArrow">
            <a:avLst>
              <a:gd name="adj1" fmla="val 26310"/>
              <a:gd name="adj2" fmla="val 26825"/>
              <a:gd name="adj3" fmla="val 26932"/>
              <a:gd name="adj4" fmla="val 56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039752" y="3322626"/>
            <a:ext cx="1104903" cy="741938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Device Compiler</a:t>
            </a:r>
          </a:p>
        </p:txBody>
      </p:sp>
      <p:sp>
        <p:nvSpPr>
          <p:cNvPr id="94" name="Bent Arrow 93"/>
          <p:cNvSpPr/>
          <p:nvPr/>
        </p:nvSpPr>
        <p:spPr>
          <a:xfrm flipV="1">
            <a:off x="2538985" y="3214305"/>
            <a:ext cx="1289867" cy="675087"/>
          </a:xfrm>
          <a:prstGeom prst="bentArrow">
            <a:avLst>
              <a:gd name="adj1" fmla="val 27368"/>
              <a:gd name="adj2" fmla="val 26825"/>
              <a:gd name="adj3" fmla="val 26932"/>
              <a:gd name="adj4" fmla="val 56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97" name="Bent Arrow 96"/>
          <p:cNvSpPr/>
          <p:nvPr/>
        </p:nvSpPr>
        <p:spPr>
          <a:xfrm>
            <a:off x="6437238" y="2314663"/>
            <a:ext cx="1507474" cy="863027"/>
          </a:xfrm>
          <a:prstGeom prst="bentArrow">
            <a:avLst>
              <a:gd name="adj1" fmla="val 24161"/>
              <a:gd name="adj2" fmla="val 26369"/>
              <a:gd name="adj3" fmla="val 25000"/>
              <a:gd name="adj4" fmla="val 857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4" grpId="0" animBg="1"/>
      <p:bldP spid="43" grpId="0" animBg="1"/>
      <p:bldP spid="169" grpId="0" animBg="1"/>
      <p:bldP spid="65" grpId="0" animBg="1"/>
      <p:bldP spid="82" grpId="0" animBg="1"/>
      <p:bldP spid="84" grpId="0" animBg="1"/>
      <p:bldP spid="87" grpId="0" animBg="1"/>
      <p:bldP spid="90" grpId="0" animBg="1"/>
      <p:bldP spid="94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does an efficient graphics pipeline look like?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ight Arrow 133"/>
          <p:cNvSpPr/>
          <p:nvPr/>
        </p:nvSpPr>
        <p:spPr>
          <a:xfrm>
            <a:off x="1312350" y="2627217"/>
            <a:ext cx="85036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7584" y="2571145"/>
            <a:ext cx="775103" cy="526542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pikoc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8813" y="2456304"/>
            <a:ext cx="1239351" cy="1482628"/>
            <a:chOff x="4440478" y="1276350"/>
            <a:chExt cx="1239351" cy="1482628"/>
          </a:xfrm>
        </p:grpSpPr>
        <p:grpSp>
          <p:nvGrpSpPr>
            <p:cNvPr id="30" name="Group 29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32" name="Folded Corner 31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4440478" y="1927981"/>
              <a:ext cx="12393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Pipe Description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Piko</a:t>
              </a:r>
              <a:r>
                <a:rPr lang="en-US" sz="1600" dirty="0" smtClean="0">
                  <a:solidFill>
                    <a:schemeClr val="bg1"/>
                  </a:solidFill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508784" y="3427732"/>
            <a:ext cx="1582379" cy="1507272"/>
            <a:chOff x="4280871" y="1276350"/>
            <a:chExt cx="1582379" cy="1507272"/>
          </a:xfrm>
        </p:grpSpPr>
        <p:grpSp>
          <p:nvGrpSpPr>
            <p:cNvPr id="103" name="Group 102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05" name="Folded Corner 104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/>
            <p:cNvSpPr txBox="1"/>
            <p:nvPr/>
          </p:nvSpPr>
          <p:spPr>
            <a:xfrm>
              <a:off x="4280871" y="1952625"/>
              <a:ext cx="1582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Pipe Implementation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(C++ / PTX)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780094" y="1963757"/>
            <a:ext cx="1381259" cy="1014829"/>
            <a:chOff x="4381431" y="1276350"/>
            <a:chExt cx="1381259" cy="1014829"/>
          </a:xfrm>
        </p:grpSpPr>
        <p:grpSp>
          <p:nvGrpSpPr>
            <p:cNvPr id="150" name="Group 149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52" name="Folded Corner 151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381431" y="1952625"/>
              <a:ext cx="1381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Executable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1312350" y="493200"/>
            <a:ext cx="453283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039752" y="543090"/>
            <a:ext cx="1104903" cy="741938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CPU Compiler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543775" y="1583891"/>
            <a:ext cx="1512398" cy="1241579"/>
            <a:chOff x="4315861" y="1276350"/>
            <a:chExt cx="1512398" cy="1241579"/>
          </a:xfrm>
        </p:grpSpPr>
        <p:grpSp>
          <p:nvGrpSpPr>
            <p:cNvPr id="53" name="Group 52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55" name="Folded Corner 54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4315861" y="1933154"/>
              <a:ext cx="1512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Host Interface (C++)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4771096" y="3497796"/>
            <a:ext cx="1074083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82" name="Bent Arrow 81"/>
          <p:cNvSpPr/>
          <p:nvPr/>
        </p:nvSpPr>
        <p:spPr>
          <a:xfrm flipV="1">
            <a:off x="6437238" y="1419589"/>
            <a:ext cx="1507474" cy="863027"/>
          </a:xfrm>
          <a:prstGeom prst="bentArrow">
            <a:avLst>
              <a:gd name="adj1" fmla="val 24161"/>
              <a:gd name="adj2" fmla="val 26369"/>
              <a:gd name="adj3" fmla="val 25000"/>
              <a:gd name="adj4" fmla="val 857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84" name="Bent Arrow 83"/>
          <p:cNvSpPr/>
          <p:nvPr/>
        </p:nvSpPr>
        <p:spPr>
          <a:xfrm>
            <a:off x="4209185" y="914059"/>
            <a:ext cx="1635994" cy="579491"/>
          </a:xfrm>
          <a:prstGeom prst="bentArrow">
            <a:avLst>
              <a:gd name="adj1" fmla="val 35579"/>
              <a:gd name="adj2" fmla="val 37345"/>
              <a:gd name="adj3" fmla="val 34822"/>
              <a:gd name="adj4" fmla="val 68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87" name="Bent Arrow 86"/>
          <p:cNvSpPr/>
          <p:nvPr/>
        </p:nvSpPr>
        <p:spPr>
          <a:xfrm>
            <a:off x="2538985" y="1731679"/>
            <a:ext cx="1289867" cy="739493"/>
          </a:xfrm>
          <a:prstGeom prst="bentArrow">
            <a:avLst>
              <a:gd name="adj1" fmla="val 26310"/>
              <a:gd name="adj2" fmla="val 26825"/>
              <a:gd name="adj3" fmla="val 26932"/>
              <a:gd name="adj4" fmla="val 56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039752" y="3322626"/>
            <a:ext cx="1104903" cy="741938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Device Compiler</a:t>
            </a:r>
          </a:p>
        </p:txBody>
      </p:sp>
      <p:sp>
        <p:nvSpPr>
          <p:cNvPr id="94" name="Bent Arrow 93"/>
          <p:cNvSpPr/>
          <p:nvPr/>
        </p:nvSpPr>
        <p:spPr>
          <a:xfrm flipV="1">
            <a:off x="2538985" y="3214305"/>
            <a:ext cx="1289867" cy="675087"/>
          </a:xfrm>
          <a:prstGeom prst="bentArrow">
            <a:avLst>
              <a:gd name="adj1" fmla="val 27368"/>
              <a:gd name="adj2" fmla="val 26825"/>
              <a:gd name="adj3" fmla="val 26932"/>
              <a:gd name="adj4" fmla="val 56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97" name="Bent Arrow 96"/>
          <p:cNvSpPr/>
          <p:nvPr/>
        </p:nvSpPr>
        <p:spPr>
          <a:xfrm>
            <a:off x="6437238" y="2314663"/>
            <a:ext cx="1507474" cy="863027"/>
          </a:xfrm>
          <a:prstGeom prst="bentArrow">
            <a:avLst>
              <a:gd name="adj1" fmla="val 24161"/>
              <a:gd name="adj2" fmla="val 26369"/>
              <a:gd name="adj3" fmla="val 25000"/>
              <a:gd name="adj4" fmla="val 857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60931" y="418260"/>
            <a:ext cx="1381259" cy="1250709"/>
            <a:chOff x="4388575" y="1276350"/>
            <a:chExt cx="1381259" cy="1250709"/>
          </a:xfrm>
        </p:grpSpPr>
        <p:grpSp>
          <p:nvGrpSpPr>
            <p:cNvPr id="124" name="Group 123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26" name="Folded Corner 125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/>
            <p:cNvSpPr txBox="1"/>
            <p:nvPr/>
          </p:nvSpPr>
          <p:spPr>
            <a:xfrm>
              <a:off x="4388575" y="1942284"/>
              <a:ext cx="1381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chemeClr val="bg1"/>
                  </a:solidFill>
                </a:rPr>
                <a:t>Host Code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(C++)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58048" y="249888"/>
            <a:ext cx="1177502" cy="15093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42190" y="799187"/>
            <a:ext cx="301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Device-independent</a:t>
            </a:r>
          </a:p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(C++)</a:t>
            </a:r>
          </a:p>
        </p:txBody>
      </p:sp>
    </p:spTree>
    <p:extLst>
      <p:ext uri="{BB962C8B-B14F-4D97-AF65-F5344CB8AC3E}">
        <p14:creationId xmlns:p14="http://schemas.microsoft.com/office/powerpoint/2010/main" val="11625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ight Arrow 133"/>
          <p:cNvSpPr/>
          <p:nvPr/>
        </p:nvSpPr>
        <p:spPr>
          <a:xfrm>
            <a:off x="1312350" y="2627217"/>
            <a:ext cx="85036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7584" y="2571145"/>
            <a:ext cx="775103" cy="526542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pikoc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508784" y="3427732"/>
            <a:ext cx="1582379" cy="1507272"/>
            <a:chOff x="4280871" y="1276350"/>
            <a:chExt cx="1582379" cy="1507272"/>
          </a:xfrm>
        </p:grpSpPr>
        <p:grpSp>
          <p:nvGrpSpPr>
            <p:cNvPr id="103" name="Group 102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05" name="Folded Corner 104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/>
            <p:cNvSpPr txBox="1"/>
            <p:nvPr/>
          </p:nvSpPr>
          <p:spPr>
            <a:xfrm>
              <a:off x="4280871" y="1952625"/>
              <a:ext cx="1582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Pipe Implementation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(C++ / PTX)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0931" y="418260"/>
            <a:ext cx="1381259" cy="1250709"/>
            <a:chOff x="4388575" y="1276350"/>
            <a:chExt cx="1381259" cy="1250709"/>
          </a:xfrm>
        </p:grpSpPr>
        <p:grpSp>
          <p:nvGrpSpPr>
            <p:cNvPr id="124" name="Group 123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26" name="Folded Corner 125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/>
            <p:cNvSpPr txBox="1"/>
            <p:nvPr/>
          </p:nvSpPr>
          <p:spPr>
            <a:xfrm>
              <a:off x="4388575" y="1942284"/>
              <a:ext cx="1381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chemeClr val="bg1"/>
                  </a:solidFill>
                </a:rPr>
                <a:t>Host Code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(C++)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780094" y="1963757"/>
            <a:ext cx="1381259" cy="1014829"/>
            <a:chOff x="4381431" y="1276350"/>
            <a:chExt cx="1381259" cy="1014829"/>
          </a:xfrm>
        </p:grpSpPr>
        <p:grpSp>
          <p:nvGrpSpPr>
            <p:cNvPr id="150" name="Group 149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52" name="Folded Corner 151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381431" y="1952625"/>
              <a:ext cx="1381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Executable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1312350" y="493200"/>
            <a:ext cx="453283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039752" y="543090"/>
            <a:ext cx="1104903" cy="741938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CPU Compiler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543775" y="1583891"/>
            <a:ext cx="1512398" cy="1241579"/>
            <a:chOff x="4315861" y="1276350"/>
            <a:chExt cx="1512398" cy="1241579"/>
          </a:xfrm>
        </p:grpSpPr>
        <p:grpSp>
          <p:nvGrpSpPr>
            <p:cNvPr id="53" name="Group 52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55" name="Folded Corner 54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4315861" y="1933154"/>
              <a:ext cx="1512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Host Interface (C++)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4771096" y="3497796"/>
            <a:ext cx="1074083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82" name="Bent Arrow 81"/>
          <p:cNvSpPr/>
          <p:nvPr/>
        </p:nvSpPr>
        <p:spPr>
          <a:xfrm flipV="1">
            <a:off x="6437238" y="1419589"/>
            <a:ext cx="1507474" cy="863027"/>
          </a:xfrm>
          <a:prstGeom prst="bentArrow">
            <a:avLst>
              <a:gd name="adj1" fmla="val 24161"/>
              <a:gd name="adj2" fmla="val 26369"/>
              <a:gd name="adj3" fmla="val 25000"/>
              <a:gd name="adj4" fmla="val 857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84" name="Bent Arrow 83"/>
          <p:cNvSpPr/>
          <p:nvPr/>
        </p:nvSpPr>
        <p:spPr>
          <a:xfrm>
            <a:off x="4209185" y="914059"/>
            <a:ext cx="1635994" cy="579491"/>
          </a:xfrm>
          <a:prstGeom prst="bentArrow">
            <a:avLst>
              <a:gd name="adj1" fmla="val 35579"/>
              <a:gd name="adj2" fmla="val 37345"/>
              <a:gd name="adj3" fmla="val 34822"/>
              <a:gd name="adj4" fmla="val 68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87" name="Bent Arrow 86"/>
          <p:cNvSpPr/>
          <p:nvPr/>
        </p:nvSpPr>
        <p:spPr>
          <a:xfrm>
            <a:off x="2538985" y="1731679"/>
            <a:ext cx="1289867" cy="739493"/>
          </a:xfrm>
          <a:prstGeom prst="bentArrow">
            <a:avLst>
              <a:gd name="adj1" fmla="val 26310"/>
              <a:gd name="adj2" fmla="val 26825"/>
              <a:gd name="adj3" fmla="val 26932"/>
              <a:gd name="adj4" fmla="val 56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039752" y="3322626"/>
            <a:ext cx="1104903" cy="741938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Device Compiler</a:t>
            </a:r>
          </a:p>
        </p:txBody>
      </p:sp>
      <p:sp>
        <p:nvSpPr>
          <p:cNvPr id="94" name="Bent Arrow 93"/>
          <p:cNvSpPr/>
          <p:nvPr/>
        </p:nvSpPr>
        <p:spPr>
          <a:xfrm flipV="1">
            <a:off x="2538985" y="3214305"/>
            <a:ext cx="1289867" cy="675087"/>
          </a:xfrm>
          <a:prstGeom prst="bentArrow">
            <a:avLst>
              <a:gd name="adj1" fmla="val 27368"/>
              <a:gd name="adj2" fmla="val 26825"/>
              <a:gd name="adj3" fmla="val 26932"/>
              <a:gd name="adj4" fmla="val 56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97" name="Bent Arrow 96"/>
          <p:cNvSpPr/>
          <p:nvPr/>
        </p:nvSpPr>
        <p:spPr>
          <a:xfrm>
            <a:off x="6437238" y="2314663"/>
            <a:ext cx="1507474" cy="863027"/>
          </a:xfrm>
          <a:prstGeom prst="bentArrow">
            <a:avLst>
              <a:gd name="adj1" fmla="val 24161"/>
              <a:gd name="adj2" fmla="val 26369"/>
              <a:gd name="adj3" fmla="val 25000"/>
              <a:gd name="adj4" fmla="val 857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-605"/>
            <a:ext cx="9144000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18813" y="2456304"/>
            <a:ext cx="1239351" cy="1482628"/>
            <a:chOff x="4440478" y="1276350"/>
            <a:chExt cx="1239351" cy="1482628"/>
          </a:xfrm>
        </p:grpSpPr>
        <p:grpSp>
          <p:nvGrpSpPr>
            <p:cNvPr id="30" name="Group 29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32" name="Folded Corner 31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4440478" y="1927981"/>
              <a:ext cx="12393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Pipe Description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Piko</a:t>
              </a:r>
              <a:r>
                <a:rPr lang="en-US" sz="1600" dirty="0" smtClean="0">
                  <a:solidFill>
                    <a:schemeClr val="bg1"/>
                  </a:solidFill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58048" y="2308712"/>
            <a:ext cx="1177502" cy="17286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48462" y="4120923"/>
            <a:ext cx="301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 description (graph of stages)</a:t>
            </a:r>
          </a:p>
        </p:txBody>
      </p:sp>
    </p:spTree>
    <p:extLst>
      <p:ext uri="{BB962C8B-B14F-4D97-AF65-F5344CB8AC3E}">
        <p14:creationId xmlns:p14="http://schemas.microsoft.com/office/powerpoint/2010/main" val="20540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ight Arrow 133"/>
          <p:cNvSpPr/>
          <p:nvPr/>
        </p:nvSpPr>
        <p:spPr>
          <a:xfrm>
            <a:off x="1312350" y="2627217"/>
            <a:ext cx="85036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8813" y="2456304"/>
            <a:ext cx="1239351" cy="1482628"/>
            <a:chOff x="4440478" y="1276350"/>
            <a:chExt cx="1239351" cy="1482628"/>
          </a:xfrm>
        </p:grpSpPr>
        <p:grpSp>
          <p:nvGrpSpPr>
            <p:cNvPr id="30" name="Group 29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32" name="Folded Corner 31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4440478" y="1927981"/>
              <a:ext cx="12393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Pipe Description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Piko</a:t>
              </a:r>
              <a:r>
                <a:rPr lang="en-US" sz="1600" dirty="0" smtClean="0">
                  <a:solidFill>
                    <a:schemeClr val="bg1"/>
                  </a:solidFill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0931" y="418260"/>
            <a:ext cx="1381259" cy="1250709"/>
            <a:chOff x="4388575" y="1276350"/>
            <a:chExt cx="1381259" cy="1250709"/>
          </a:xfrm>
        </p:grpSpPr>
        <p:grpSp>
          <p:nvGrpSpPr>
            <p:cNvPr id="124" name="Group 123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26" name="Folded Corner 125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/>
            <p:cNvSpPr txBox="1"/>
            <p:nvPr/>
          </p:nvSpPr>
          <p:spPr>
            <a:xfrm>
              <a:off x="4388575" y="1942284"/>
              <a:ext cx="1381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chemeClr val="bg1"/>
                  </a:solidFill>
                </a:rPr>
                <a:t>Host Code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(C++)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780094" y="1963757"/>
            <a:ext cx="1381259" cy="1014829"/>
            <a:chOff x="4381431" y="1276350"/>
            <a:chExt cx="1381259" cy="1014829"/>
          </a:xfrm>
        </p:grpSpPr>
        <p:grpSp>
          <p:nvGrpSpPr>
            <p:cNvPr id="150" name="Group 149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52" name="Folded Corner 151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381431" y="1952625"/>
              <a:ext cx="1381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Executable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1312350" y="493200"/>
            <a:ext cx="453283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039752" y="543090"/>
            <a:ext cx="1104903" cy="741938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CPU Compiler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4771096" y="3497796"/>
            <a:ext cx="1074083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82" name="Bent Arrow 81"/>
          <p:cNvSpPr/>
          <p:nvPr/>
        </p:nvSpPr>
        <p:spPr>
          <a:xfrm flipV="1">
            <a:off x="6437238" y="1419589"/>
            <a:ext cx="1507474" cy="863027"/>
          </a:xfrm>
          <a:prstGeom prst="bentArrow">
            <a:avLst>
              <a:gd name="adj1" fmla="val 24161"/>
              <a:gd name="adj2" fmla="val 26369"/>
              <a:gd name="adj3" fmla="val 25000"/>
              <a:gd name="adj4" fmla="val 857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84" name="Bent Arrow 83"/>
          <p:cNvSpPr/>
          <p:nvPr/>
        </p:nvSpPr>
        <p:spPr>
          <a:xfrm>
            <a:off x="4209185" y="914059"/>
            <a:ext cx="1635994" cy="579491"/>
          </a:xfrm>
          <a:prstGeom prst="bentArrow">
            <a:avLst>
              <a:gd name="adj1" fmla="val 35579"/>
              <a:gd name="adj2" fmla="val 37345"/>
              <a:gd name="adj3" fmla="val 34822"/>
              <a:gd name="adj4" fmla="val 68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039752" y="3322626"/>
            <a:ext cx="1104903" cy="741938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Device Compiler</a:t>
            </a:r>
          </a:p>
        </p:txBody>
      </p:sp>
      <p:sp>
        <p:nvSpPr>
          <p:cNvPr id="97" name="Bent Arrow 96"/>
          <p:cNvSpPr/>
          <p:nvPr/>
        </p:nvSpPr>
        <p:spPr>
          <a:xfrm>
            <a:off x="6437238" y="2314663"/>
            <a:ext cx="1507474" cy="863027"/>
          </a:xfrm>
          <a:prstGeom prst="bentArrow">
            <a:avLst>
              <a:gd name="adj1" fmla="val 24161"/>
              <a:gd name="adj2" fmla="val 26369"/>
              <a:gd name="adj3" fmla="val 25000"/>
              <a:gd name="adj4" fmla="val 857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483" y="-605"/>
            <a:ext cx="9144000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7584" y="2571145"/>
            <a:ext cx="775103" cy="526542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pikoc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508784" y="3427732"/>
            <a:ext cx="1582379" cy="1507272"/>
            <a:chOff x="4280871" y="1276350"/>
            <a:chExt cx="1582379" cy="1507272"/>
          </a:xfrm>
        </p:grpSpPr>
        <p:grpSp>
          <p:nvGrpSpPr>
            <p:cNvPr id="103" name="Group 102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05" name="Folded Corner 104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/>
            <p:cNvSpPr txBox="1"/>
            <p:nvPr/>
          </p:nvSpPr>
          <p:spPr>
            <a:xfrm>
              <a:off x="4280871" y="1952625"/>
              <a:ext cx="1582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Pipe Implementation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(C++ / PTX)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543775" y="1583891"/>
            <a:ext cx="1512398" cy="1241579"/>
            <a:chOff x="4315861" y="1276350"/>
            <a:chExt cx="1512398" cy="1241579"/>
          </a:xfrm>
        </p:grpSpPr>
        <p:grpSp>
          <p:nvGrpSpPr>
            <p:cNvPr id="53" name="Group 52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55" name="Folded Corner 54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4315861" y="1933154"/>
              <a:ext cx="1512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Host Interface (C++)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Bent Arrow 86"/>
          <p:cNvSpPr/>
          <p:nvPr/>
        </p:nvSpPr>
        <p:spPr>
          <a:xfrm>
            <a:off x="2538985" y="1731679"/>
            <a:ext cx="1289867" cy="739493"/>
          </a:xfrm>
          <a:prstGeom prst="bentArrow">
            <a:avLst>
              <a:gd name="adj1" fmla="val 26310"/>
              <a:gd name="adj2" fmla="val 26825"/>
              <a:gd name="adj3" fmla="val 26932"/>
              <a:gd name="adj4" fmla="val 56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94" name="Bent Arrow 93"/>
          <p:cNvSpPr/>
          <p:nvPr/>
        </p:nvSpPr>
        <p:spPr>
          <a:xfrm flipV="1">
            <a:off x="2538985" y="3214305"/>
            <a:ext cx="1289867" cy="675087"/>
          </a:xfrm>
          <a:prstGeom prst="bentArrow">
            <a:avLst>
              <a:gd name="adj1" fmla="val 27368"/>
              <a:gd name="adj2" fmla="val 26825"/>
              <a:gd name="adj3" fmla="val 26932"/>
              <a:gd name="adj4" fmla="val 56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34371" y="1487058"/>
            <a:ext cx="3021802" cy="344794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162722" y="4248969"/>
            <a:ext cx="384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Clang- and LLVM- based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9301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ight Arrow 133"/>
          <p:cNvSpPr/>
          <p:nvPr/>
        </p:nvSpPr>
        <p:spPr>
          <a:xfrm>
            <a:off x="1312350" y="2627217"/>
            <a:ext cx="85036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7584" y="2571145"/>
            <a:ext cx="775103" cy="526542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pikoc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8813" y="2456304"/>
            <a:ext cx="1239351" cy="1482628"/>
            <a:chOff x="4440478" y="1276350"/>
            <a:chExt cx="1239351" cy="1482628"/>
          </a:xfrm>
        </p:grpSpPr>
        <p:grpSp>
          <p:nvGrpSpPr>
            <p:cNvPr id="30" name="Group 29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32" name="Folded Corner 31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4440478" y="1927981"/>
              <a:ext cx="12393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Pipe Description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Piko</a:t>
              </a:r>
              <a:r>
                <a:rPr lang="en-US" sz="1600" dirty="0" smtClean="0">
                  <a:solidFill>
                    <a:schemeClr val="bg1"/>
                  </a:solidFill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508784" y="3427732"/>
            <a:ext cx="1582379" cy="1507272"/>
            <a:chOff x="4280871" y="1276350"/>
            <a:chExt cx="1582379" cy="1507272"/>
          </a:xfrm>
        </p:grpSpPr>
        <p:grpSp>
          <p:nvGrpSpPr>
            <p:cNvPr id="103" name="Group 102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05" name="Folded Corner 104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/>
            <p:cNvSpPr txBox="1"/>
            <p:nvPr/>
          </p:nvSpPr>
          <p:spPr>
            <a:xfrm>
              <a:off x="4280871" y="1952625"/>
              <a:ext cx="1582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Pipe Implementation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(C++ / PTX)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0931" y="418260"/>
            <a:ext cx="1381259" cy="1250709"/>
            <a:chOff x="4388575" y="1276350"/>
            <a:chExt cx="1381259" cy="1250709"/>
          </a:xfrm>
        </p:grpSpPr>
        <p:grpSp>
          <p:nvGrpSpPr>
            <p:cNvPr id="124" name="Group 123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26" name="Folded Corner 125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/>
            <p:cNvSpPr txBox="1"/>
            <p:nvPr/>
          </p:nvSpPr>
          <p:spPr>
            <a:xfrm>
              <a:off x="4388575" y="1942284"/>
              <a:ext cx="1381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chemeClr val="bg1"/>
                  </a:solidFill>
                </a:rPr>
                <a:t>Host Code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(C++)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1312350" y="493200"/>
            <a:ext cx="4532830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543775" y="1583891"/>
            <a:ext cx="1512398" cy="1241579"/>
            <a:chOff x="4315861" y="1276350"/>
            <a:chExt cx="1512398" cy="1241579"/>
          </a:xfrm>
        </p:grpSpPr>
        <p:grpSp>
          <p:nvGrpSpPr>
            <p:cNvPr id="53" name="Group 52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55" name="Folded Corner 54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4315861" y="1933154"/>
              <a:ext cx="1512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Host Interface (C++)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4771096" y="3497796"/>
            <a:ext cx="1074083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84" name="Bent Arrow 83"/>
          <p:cNvSpPr/>
          <p:nvPr/>
        </p:nvSpPr>
        <p:spPr>
          <a:xfrm>
            <a:off x="4209185" y="914059"/>
            <a:ext cx="1635994" cy="579491"/>
          </a:xfrm>
          <a:prstGeom prst="bentArrow">
            <a:avLst>
              <a:gd name="adj1" fmla="val 35579"/>
              <a:gd name="adj2" fmla="val 37345"/>
              <a:gd name="adj3" fmla="val 34822"/>
              <a:gd name="adj4" fmla="val 68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87" name="Bent Arrow 86"/>
          <p:cNvSpPr/>
          <p:nvPr/>
        </p:nvSpPr>
        <p:spPr>
          <a:xfrm>
            <a:off x="2538985" y="1731679"/>
            <a:ext cx="1289867" cy="739493"/>
          </a:xfrm>
          <a:prstGeom prst="bentArrow">
            <a:avLst>
              <a:gd name="adj1" fmla="val 26310"/>
              <a:gd name="adj2" fmla="val 26825"/>
              <a:gd name="adj3" fmla="val 26932"/>
              <a:gd name="adj4" fmla="val 56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94" name="Bent Arrow 93"/>
          <p:cNvSpPr/>
          <p:nvPr/>
        </p:nvSpPr>
        <p:spPr>
          <a:xfrm flipV="1">
            <a:off x="2538985" y="3214305"/>
            <a:ext cx="1289867" cy="675087"/>
          </a:xfrm>
          <a:prstGeom prst="bentArrow">
            <a:avLst>
              <a:gd name="adj1" fmla="val 27368"/>
              <a:gd name="adj2" fmla="val 26825"/>
              <a:gd name="adj3" fmla="val 26932"/>
              <a:gd name="adj4" fmla="val 56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3010" y="-605"/>
            <a:ext cx="9144000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7780094" y="1963757"/>
            <a:ext cx="1381259" cy="1014829"/>
            <a:chOff x="4381431" y="1276350"/>
            <a:chExt cx="1381259" cy="1014829"/>
          </a:xfrm>
        </p:grpSpPr>
        <p:grpSp>
          <p:nvGrpSpPr>
            <p:cNvPr id="150" name="Group 149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152" name="Folded Corner 151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381431" y="1952625"/>
              <a:ext cx="1381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Executable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6039752" y="543090"/>
            <a:ext cx="1104903" cy="741938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CPU Compiler</a:t>
            </a:r>
          </a:p>
        </p:txBody>
      </p:sp>
      <p:sp>
        <p:nvSpPr>
          <p:cNvPr id="82" name="Bent Arrow 81"/>
          <p:cNvSpPr/>
          <p:nvPr/>
        </p:nvSpPr>
        <p:spPr>
          <a:xfrm flipV="1">
            <a:off x="6437238" y="1419589"/>
            <a:ext cx="1507474" cy="863027"/>
          </a:xfrm>
          <a:prstGeom prst="bentArrow">
            <a:avLst>
              <a:gd name="adj1" fmla="val 24161"/>
              <a:gd name="adj2" fmla="val 26369"/>
              <a:gd name="adj3" fmla="val 25000"/>
              <a:gd name="adj4" fmla="val 857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039752" y="3322626"/>
            <a:ext cx="1104903" cy="741938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12700">
            <a:solidFill>
              <a:srgbClr val="0000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Device Compiler</a:t>
            </a:r>
          </a:p>
        </p:txBody>
      </p:sp>
      <p:sp>
        <p:nvSpPr>
          <p:cNvPr id="97" name="Bent Arrow 96"/>
          <p:cNvSpPr/>
          <p:nvPr/>
        </p:nvSpPr>
        <p:spPr>
          <a:xfrm>
            <a:off x="6437238" y="2314663"/>
            <a:ext cx="1507474" cy="863027"/>
          </a:xfrm>
          <a:prstGeom prst="bentArrow">
            <a:avLst>
              <a:gd name="adj1" fmla="val 24161"/>
              <a:gd name="adj2" fmla="val 26369"/>
              <a:gd name="adj3" fmla="val 25000"/>
              <a:gd name="adj4" fmla="val 857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77422" y="390046"/>
            <a:ext cx="3206507" cy="385490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Efficient graphics pipeline implementations are hard to write and the design space is hard to explore.</a:t>
            </a:r>
          </a:p>
        </p:txBody>
      </p:sp>
    </p:spTree>
    <p:extLst>
      <p:ext uri="{BB962C8B-B14F-4D97-AF65-F5344CB8AC3E}">
        <p14:creationId xmlns:p14="http://schemas.microsoft.com/office/powerpoint/2010/main" val="23637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Efficient graphics pipeline implementations are hard to write and the design space is hard to explore.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9227" y="2568575"/>
            <a:ext cx="847757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2800" b="1" dirty="0" smtClean="0"/>
              <a:t>Approach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5623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spatial tiling </a:t>
            </a:r>
            <a:r>
              <a:rPr lang="en-US" dirty="0" smtClean="0"/>
              <a:t>to help author efficient and flexible graphics pipelines.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Efficient graphics pipeline implementations are hard to write and the design space is hard to explore.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9227" y="2568575"/>
            <a:ext cx="847757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2800" b="1" dirty="0" smtClean="0"/>
              <a:t>Approach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5623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programmable spatial tiling </a:t>
            </a:r>
            <a:r>
              <a:rPr lang="en-US" dirty="0" smtClean="0"/>
              <a:t>to help author efficient and flexible graphics pipelines.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Spatial Tiling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three answers from the pipeline author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does data map to spatial tile?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schedule tiles at runtime?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to compute for each tile?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539740" y="1651636"/>
            <a:ext cx="1943100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AssignTile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)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539740" y="2512696"/>
            <a:ext cx="1828800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Schedule( )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5539740" y="3373756"/>
            <a:ext cx="1744980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Process( )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883920" y="4198618"/>
            <a:ext cx="7452360" cy="59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stage consists of these three “phases”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stage in a pipeline has three phases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1758286" y="1189222"/>
            <a:ext cx="4878734" cy="3724502"/>
            <a:chOff x="1118206" y="1075087"/>
            <a:chExt cx="4878734" cy="3724502"/>
          </a:xfrm>
        </p:grpSpPr>
        <p:grpSp>
          <p:nvGrpSpPr>
            <p:cNvPr id="69" name="Group 68"/>
            <p:cNvGrpSpPr/>
            <p:nvPr/>
          </p:nvGrpSpPr>
          <p:grpSpPr>
            <a:xfrm>
              <a:off x="1118206" y="1837546"/>
              <a:ext cx="1125940" cy="2198334"/>
              <a:chOff x="1118206" y="1837546"/>
              <a:chExt cx="1125940" cy="219833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18206" y="1837546"/>
                <a:ext cx="1125940" cy="5049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2C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Stage A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18206" y="3530912"/>
                <a:ext cx="1125940" cy="5049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2C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Stage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18" idx="2"/>
                <a:endCxn id="19" idx="0"/>
              </p:cNvCxnSpPr>
              <p:nvPr/>
            </p:nvCxnSpPr>
            <p:spPr>
              <a:xfrm>
                <a:off x="1681176" y="2342514"/>
                <a:ext cx="0" cy="342237"/>
              </a:xfrm>
              <a:prstGeom prst="straightConnector1">
                <a:avLst/>
              </a:prstGeom>
              <a:ln>
                <a:solidFill>
                  <a:srgbClr val="00002C"/>
                </a:solidFill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9" idx="2"/>
                <a:endCxn id="20" idx="0"/>
              </p:cNvCxnSpPr>
              <p:nvPr/>
            </p:nvCxnSpPr>
            <p:spPr>
              <a:xfrm>
                <a:off x="1681176" y="3189719"/>
                <a:ext cx="0" cy="341193"/>
              </a:xfrm>
              <a:prstGeom prst="straightConnector1">
                <a:avLst/>
              </a:prstGeom>
              <a:ln>
                <a:solidFill>
                  <a:srgbClr val="00002C"/>
                </a:solidFill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1118206" y="2684751"/>
                <a:ext cx="1125940" cy="5049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2C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Stage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992880" y="1075087"/>
              <a:ext cx="2004060" cy="3724502"/>
              <a:chOff x="3992880" y="1014413"/>
              <a:chExt cx="2004060" cy="372450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992880" y="1014413"/>
                <a:ext cx="2004060" cy="1010233"/>
                <a:chOff x="3992880" y="1014413"/>
                <a:chExt cx="2004060" cy="101023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3992880" y="1014413"/>
                  <a:ext cx="2004060" cy="101023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002C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083929" y="1108742"/>
                  <a:ext cx="1802833" cy="24839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AssignTile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4083929" y="1393718"/>
                  <a:ext cx="1802833" cy="24839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Schedule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083928" y="1685765"/>
                  <a:ext cx="1802833" cy="24839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Process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3992880" y="2363100"/>
                <a:ext cx="2004060" cy="1010233"/>
                <a:chOff x="3992880" y="1014413"/>
                <a:chExt cx="2004060" cy="1010233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3992880" y="1014413"/>
                  <a:ext cx="2004060" cy="101023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002C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083929" y="1108742"/>
                  <a:ext cx="1802833" cy="24839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AssignTile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4083929" y="1393718"/>
                  <a:ext cx="1802833" cy="24839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Schedule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4083928" y="1685765"/>
                  <a:ext cx="1802833" cy="24839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Process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992880" y="3728682"/>
                <a:ext cx="2004060" cy="1010233"/>
                <a:chOff x="3992880" y="1014413"/>
                <a:chExt cx="2004060" cy="1010233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3992880" y="1014413"/>
                  <a:ext cx="2004060" cy="101023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002C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083929" y="1108742"/>
                  <a:ext cx="1802833" cy="24839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AssignTile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083929" y="1393718"/>
                  <a:ext cx="1802833" cy="24839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Schedule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4083928" y="1685765"/>
                  <a:ext cx="1802833" cy="24839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Process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61" name="Straight Arrow Connector 60"/>
              <p:cNvCxnSpPr>
                <a:stCxn id="46" idx="2"/>
                <a:endCxn id="52" idx="0"/>
              </p:cNvCxnSpPr>
              <p:nvPr/>
            </p:nvCxnSpPr>
            <p:spPr>
              <a:xfrm>
                <a:off x="4994910" y="2024646"/>
                <a:ext cx="0" cy="338454"/>
              </a:xfrm>
              <a:prstGeom prst="straightConnector1">
                <a:avLst/>
              </a:prstGeom>
              <a:ln>
                <a:solidFill>
                  <a:srgbClr val="00002C"/>
                </a:solidFill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52" idx="2"/>
                <a:endCxn id="57" idx="0"/>
              </p:cNvCxnSpPr>
              <p:nvPr/>
            </p:nvCxnSpPr>
            <p:spPr>
              <a:xfrm>
                <a:off x="4994910" y="3373333"/>
                <a:ext cx="0" cy="355349"/>
              </a:xfrm>
              <a:prstGeom prst="straightConnector1">
                <a:avLst/>
              </a:prstGeom>
              <a:ln>
                <a:solidFill>
                  <a:srgbClr val="00002C"/>
                </a:solidFill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rapezoid 66"/>
            <p:cNvSpPr/>
            <p:nvPr/>
          </p:nvSpPr>
          <p:spPr>
            <a:xfrm rot="16200000">
              <a:off x="2589742" y="2165755"/>
              <a:ext cx="1010232" cy="1526267"/>
            </a:xfrm>
            <a:prstGeom prst="trapezoid">
              <a:avLst>
                <a:gd name="adj" fmla="val 24956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allelogram 79"/>
            <p:cNvSpPr/>
            <p:nvPr/>
          </p:nvSpPr>
          <p:spPr>
            <a:xfrm rot="16200000">
              <a:off x="2491743" y="3363275"/>
              <a:ext cx="1257300" cy="1592574"/>
            </a:xfrm>
            <a:custGeom>
              <a:avLst/>
              <a:gdLst>
                <a:gd name="connsiteX0" fmla="*/ 0 w 1158240"/>
                <a:gd name="connsiteY0" fmla="*/ 1584954 h 1584954"/>
                <a:gd name="connsiteX1" fmla="*/ 411476 w 1158240"/>
                <a:gd name="connsiteY1" fmla="*/ 0 h 1584954"/>
                <a:gd name="connsiteX2" fmla="*/ 1158240 w 1158240"/>
                <a:gd name="connsiteY2" fmla="*/ 0 h 1584954"/>
                <a:gd name="connsiteX3" fmla="*/ 746764 w 1158240"/>
                <a:gd name="connsiteY3" fmla="*/ 1584954 h 1584954"/>
                <a:gd name="connsiteX4" fmla="*/ 0 w 1158240"/>
                <a:gd name="connsiteY4" fmla="*/ 1584954 h 1584954"/>
                <a:gd name="connsiteX0" fmla="*/ 0 w 1158240"/>
                <a:gd name="connsiteY0" fmla="*/ 1592574 h 1592574"/>
                <a:gd name="connsiteX1" fmla="*/ 640076 w 1158240"/>
                <a:gd name="connsiteY1" fmla="*/ 0 h 1592574"/>
                <a:gd name="connsiteX2" fmla="*/ 1158240 w 1158240"/>
                <a:gd name="connsiteY2" fmla="*/ 7620 h 1592574"/>
                <a:gd name="connsiteX3" fmla="*/ 746764 w 1158240"/>
                <a:gd name="connsiteY3" fmla="*/ 1592574 h 1592574"/>
                <a:gd name="connsiteX4" fmla="*/ 0 w 1158240"/>
                <a:gd name="connsiteY4" fmla="*/ 1592574 h 1592574"/>
                <a:gd name="connsiteX0" fmla="*/ 0 w 1257300"/>
                <a:gd name="connsiteY0" fmla="*/ 1592574 h 1592574"/>
                <a:gd name="connsiteX1" fmla="*/ 739136 w 1257300"/>
                <a:gd name="connsiteY1" fmla="*/ 0 h 1592574"/>
                <a:gd name="connsiteX2" fmla="*/ 1257300 w 1257300"/>
                <a:gd name="connsiteY2" fmla="*/ 7620 h 1592574"/>
                <a:gd name="connsiteX3" fmla="*/ 845824 w 1257300"/>
                <a:gd name="connsiteY3" fmla="*/ 1592574 h 1592574"/>
                <a:gd name="connsiteX4" fmla="*/ 0 w 1257300"/>
                <a:gd name="connsiteY4" fmla="*/ 1592574 h 1592574"/>
                <a:gd name="connsiteX0" fmla="*/ 0 w 1257300"/>
                <a:gd name="connsiteY0" fmla="*/ 1592574 h 1592574"/>
                <a:gd name="connsiteX1" fmla="*/ 739136 w 1257300"/>
                <a:gd name="connsiteY1" fmla="*/ 0 h 1592574"/>
                <a:gd name="connsiteX2" fmla="*/ 1257300 w 1257300"/>
                <a:gd name="connsiteY2" fmla="*/ 7620 h 1592574"/>
                <a:gd name="connsiteX3" fmla="*/ 990604 w 1257300"/>
                <a:gd name="connsiteY3" fmla="*/ 1592574 h 1592574"/>
                <a:gd name="connsiteX4" fmla="*/ 0 w 1257300"/>
                <a:gd name="connsiteY4" fmla="*/ 1592574 h 15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592574">
                  <a:moveTo>
                    <a:pt x="0" y="1592574"/>
                  </a:moveTo>
                  <a:lnTo>
                    <a:pt x="739136" y="0"/>
                  </a:lnTo>
                  <a:lnTo>
                    <a:pt x="1257300" y="7620"/>
                  </a:lnTo>
                  <a:lnTo>
                    <a:pt x="990604" y="1592574"/>
                  </a:lnTo>
                  <a:lnTo>
                    <a:pt x="0" y="159257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79"/>
            <p:cNvSpPr/>
            <p:nvPr/>
          </p:nvSpPr>
          <p:spPr>
            <a:xfrm rot="16200000">
              <a:off x="2484119" y="923429"/>
              <a:ext cx="1280168" cy="1584954"/>
            </a:xfrm>
            <a:custGeom>
              <a:avLst/>
              <a:gdLst>
                <a:gd name="connsiteX0" fmla="*/ 0 w 1158240"/>
                <a:gd name="connsiteY0" fmla="*/ 1584954 h 1584954"/>
                <a:gd name="connsiteX1" fmla="*/ 411476 w 1158240"/>
                <a:gd name="connsiteY1" fmla="*/ 0 h 1584954"/>
                <a:gd name="connsiteX2" fmla="*/ 1158240 w 1158240"/>
                <a:gd name="connsiteY2" fmla="*/ 0 h 1584954"/>
                <a:gd name="connsiteX3" fmla="*/ 746764 w 1158240"/>
                <a:gd name="connsiteY3" fmla="*/ 1584954 h 1584954"/>
                <a:gd name="connsiteX4" fmla="*/ 0 w 1158240"/>
                <a:gd name="connsiteY4" fmla="*/ 1584954 h 1584954"/>
                <a:gd name="connsiteX0" fmla="*/ 0 w 1158240"/>
                <a:gd name="connsiteY0" fmla="*/ 1592574 h 1592574"/>
                <a:gd name="connsiteX1" fmla="*/ 640076 w 1158240"/>
                <a:gd name="connsiteY1" fmla="*/ 0 h 1592574"/>
                <a:gd name="connsiteX2" fmla="*/ 1158240 w 1158240"/>
                <a:gd name="connsiteY2" fmla="*/ 7620 h 1592574"/>
                <a:gd name="connsiteX3" fmla="*/ 746764 w 1158240"/>
                <a:gd name="connsiteY3" fmla="*/ 1592574 h 1592574"/>
                <a:gd name="connsiteX4" fmla="*/ 0 w 1158240"/>
                <a:gd name="connsiteY4" fmla="*/ 1592574 h 1592574"/>
                <a:gd name="connsiteX0" fmla="*/ 0 w 1257300"/>
                <a:gd name="connsiteY0" fmla="*/ 1592574 h 1592574"/>
                <a:gd name="connsiteX1" fmla="*/ 739136 w 1257300"/>
                <a:gd name="connsiteY1" fmla="*/ 0 h 1592574"/>
                <a:gd name="connsiteX2" fmla="*/ 1257300 w 1257300"/>
                <a:gd name="connsiteY2" fmla="*/ 7620 h 1592574"/>
                <a:gd name="connsiteX3" fmla="*/ 845824 w 1257300"/>
                <a:gd name="connsiteY3" fmla="*/ 1592574 h 1592574"/>
                <a:gd name="connsiteX4" fmla="*/ 0 w 1257300"/>
                <a:gd name="connsiteY4" fmla="*/ 1592574 h 1592574"/>
                <a:gd name="connsiteX0" fmla="*/ 0 w 1257300"/>
                <a:gd name="connsiteY0" fmla="*/ 1592574 h 1592574"/>
                <a:gd name="connsiteX1" fmla="*/ 739136 w 1257300"/>
                <a:gd name="connsiteY1" fmla="*/ 0 h 1592574"/>
                <a:gd name="connsiteX2" fmla="*/ 1257300 w 1257300"/>
                <a:gd name="connsiteY2" fmla="*/ 7620 h 1592574"/>
                <a:gd name="connsiteX3" fmla="*/ 990604 w 1257300"/>
                <a:gd name="connsiteY3" fmla="*/ 1592574 h 1592574"/>
                <a:gd name="connsiteX4" fmla="*/ 0 w 1257300"/>
                <a:gd name="connsiteY4" fmla="*/ 1592574 h 1592574"/>
                <a:gd name="connsiteX0" fmla="*/ 0 w 2019304"/>
                <a:gd name="connsiteY0" fmla="*/ 1592574 h 1592574"/>
                <a:gd name="connsiteX1" fmla="*/ 739136 w 2019304"/>
                <a:gd name="connsiteY1" fmla="*/ 0 h 1592574"/>
                <a:gd name="connsiteX2" fmla="*/ 1257300 w 2019304"/>
                <a:gd name="connsiteY2" fmla="*/ 7620 h 1592574"/>
                <a:gd name="connsiteX3" fmla="*/ 2019304 w 2019304"/>
                <a:gd name="connsiteY3" fmla="*/ 1584954 h 1592574"/>
                <a:gd name="connsiteX4" fmla="*/ 0 w 2019304"/>
                <a:gd name="connsiteY4" fmla="*/ 1592574 h 1592574"/>
                <a:gd name="connsiteX0" fmla="*/ 266704 w 1280168"/>
                <a:gd name="connsiteY0" fmla="*/ 1592574 h 1592574"/>
                <a:gd name="connsiteX1" fmla="*/ 0 w 1280168"/>
                <a:gd name="connsiteY1" fmla="*/ 0 h 1592574"/>
                <a:gd name="connsiteX2" fmla="*/ 518164 w 1280168"/>
                <a:gd name="connsiteY2" fmla="*/ 7620 h 1592574"/>
                <a:gd name="connsiteX3" fmla="*/ 1280168 w 1280168"/>
                <a:gd name="connsiteY3" fmla="*/ 1584954 h 1592574"/>
                <a:gd name="connsiteX4" fmla="*/ 266704 w 1280168"/>
                <a:gd name="connsiteY4" fmla="*/ 1592574 h 1592574"/>
                <a:gd name="connsiteX0" fmla="*/ 266704 w 1280168"/>
                <a:gd name="connsiteY0" fmla="*/ 1584954 h 1584954"/>
                <a:gd name="connsiteX1" fmla="*/ 0 w 1280168"/>
                <a:gd name="connsiteY1" fmla="*/ 1905 h 1584954"/>
                <a:gd name="connsiteX2" fmla="*/ 518164 w 1280168"/>
                <a:gd name="connsiteY2" fmla="*/ 0 h 1584954"/>
                <a:gd name="connsiteX3" fmla="*/ 1280168 w 1280168"/>
                <a:gd name="connsiteY3" fmla="*/ 1577334 h 1584954"/>
                <a:gd name="connsiteX4" fmla="*/ 266704 w 1280168"/>
                <a:gd name="connsiteY4" fmla="*/ 1584954 h 158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168" h="1584954">
                  <a:moveTo>
                    <a:pt x="266704" y="1584954"/>
                  </a:moveTo>
                  <a:lnTo>
                    <a:pt x="0" y="1905"/>
                  </a:lnTo>
                  <a:lnTo>
                    <a:pt x="518164" y="0"/>
                  </a:lnTo>
                  <a:lnTo>
                    <a:pt x="1280168" y="1577334"/>
                  </a:lnTo>
                  <a:lnTo>
                    <a:pt x="266704" y="158495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98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does an efficient graphics pipeline look like?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195294"/>
              </p:ext>
            </p:extLst>
          </p:nvPr>
        </p:nvGraphicFramePr>
        <p:xfrm>
          <a:off x="457200" y="1292785"/>
          <a:ext cx="8229600" cy="343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0615"/>
                <a:gridCol w="1663155"/>
                <a:gridCol w="4575830"/>
              </a:tblGrid>
              <a:tr h="4754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</a:rPr>
                        <a:t>Renderer</a:t>
                      </a:r>
                      <a:endParaRPr 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Unreal Engine 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Unity 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Disney Hyperion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Pixar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RenderMan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Solid Angle Arnold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Media Molecule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Dreams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6" y="456200"/>
            <a:ext cx="8719315" cy="44587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2051" y="1266825"/>
            <a:ext cx="7877174" cy="2933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09775" y="456200"/>
            <a:ext cx="6810375" cy="72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71950" y="4286252"/>
            <a:ext cx="4749620" cy="628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6" y="456200"/>
            <a:ext cx="8719315" cy="44587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38463" y="1266825"/>
            <a:ext cx="6100762" cy="2933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95750" y="456200"/>
            <a:ext cx="4724400" cy="72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72175" y="4286252"/>
            <a:ext cx="2949395" cy="628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1224" y="4400522"/>
            <a:ext cx="126047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2C"/>
                </a:solidFill>
                <a:latin typeface="Calibri" panose="020F0502020204030204" pitchFamily="34" charset="0"/>
              </a:rPr>
              <a:t>AssignTile</a:t>
            </a:r>
            <a:endParaRPr lang="en-US" sz="2000" dirty="0">
              <a:solidFill>
                <a:srgbClr val="00002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6" y="456200"/>
            <a:ext cx="8719315" cy="44587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24500" y="1266825"/>
            <a:ext cx="3514725" cy="2933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91425" y="456200"/>
            <a:ext cx="1228725" cy="72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8550" y="4286252"/>
            <a:ext cx="1473020" cy="628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1224" y="4400522"/>
            <a:ext cx="126047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2C"/>
                </a:solidFill>
                <a:latin typeface="Calibri" panose="020F0502020204030204" pitchFamily="34" charset="0"/>
              </a:rPr>
              <a:t>AssignTile</a:t>
            </a:r>
            <a:endParaRPr lang="en-US" sz="2000" dirty="0">
              <a:solidFill>
                <a:srgbClr val="00002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6" y="456200"/>
            <a:ext cx="8719315" cy="44587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41394" y="1266825"/>
            <a:ext cx="1697831" cy="2933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91425" y="456200"/>
            <a:ext cx="1228725" cy="72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1224" y="4400522"/>
            <a:ext cx="126047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2C"/>
                </a:solidFill>
                <a:latin typeface="Calibri" panose="020F0502020204030204" pitchFamily="34" charset="0"/>
              </a:rPr>
              <a:t>AssignTile</a:t>
            </a:r>
            <a:endParaRPr lang="en-US" sz="2000" dirty="0">
              <a:solidFill>
                <a:srgbClr val="00002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6" y="456200"/>
            <a:ext cx="8719315" cy="4458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1224" y="4400522"/>
            <a:ext cx="126047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2C"/>
                </a:solidFill>
                <a:latin typeface="Calibri" panose="020F0502020204030204" pitchFamily="34" charset="0"/>
              </a:rPr>
              <a:t>AssignTile</a:t>
            </a:r>
            <a:endParaRPr lang="en-US" sz="2000" dirty="0">
              <a:solidFill>
                <a:srgbClr val="00002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help identify optimization opportunities.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2978" y="1790700"/>
            <a:ext cx="273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tile size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2978" y="2398069"/>
            <a:ext cx="423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data-to-tile mapping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2978" y="3024220"/>
            <a:ext cx="460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tile-to-core mapping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16326" y="1348560"/>
            <a:ext cx="1125940" cy="3067052"/>
            <a:chOff x="798393" y="1214112"/>
            <a:chExt cx="1125940" cy="3067052"/>
          </a:xfrm>
        </p:grpSpPr>
        <p:sp>
          <p:nvSpPr>
            <p:cNvPr id="11" name="Rectangle 10"/>
            <p:cNvSpPr/>
            <p:nvPr/>
          </p:nvSpPr>
          <p:spPr>
            <a:xfrm>
              <a:off x="798393" y="1214112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2061317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8393" y="2907478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8393" y="3776196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1" idx="2"/>
              <a:endCxn id="12" idx="0"/>
            </p:cNvCxnSpPr>
            <p:nvPr/>
          </p:nvCxnSpPr>
          <p:spPr>
            <a:xfrm>
              <a:off x="1361363" y="1719080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2"/>
              <a:endCxn id="13" idx="0"/>
            </p:cNvCxnSpPr>
            <p:nvPr/>
          </p:nvCxnSpPr>
          <p:spPr>
            <a:xfrm>
              <a:off x="1361363" y="2566285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2"/>
              <a:endCxn id="16" idx="0"/>
            </p:cNvCxnSpPr>
            <p:nvPr/>
          </p:nvCxnSpPr>
          <p:spPr>
            <a:xfrm>
              <a:off x="1361363" y="3412446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V="1">
            <a:off x="2613546" y="2081284"/>
            <a:ext cx="1166884" cy="429905"/>
          </a:xfrm>
          <a:prstGeom prst="lin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4" name="Rectangle 23"/>
          <p:cNvSpPr/>
          <p:nvPr/>
        </p:nvSpPr>
        <p:spPr>
          <a:xfrm>
            <a:off x="1154091" y="2024646"/>
            <a:ext cx="1459455" cy="16534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help identify optimization opportunities.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2978" y="1790700"/>
            <a:ext cx="273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tile size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2978" y="2398069"/>
            <a:ext cx="423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</a:t>
            </a:r>
            <a:r>
              <a:rPr lang="en-US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AssignTile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2978" y="3024220"/>
            <a:ext cx="460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Schedule Result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2978" y="3670607"/>
            <a:ext cx="460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 can be fused to one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16326" y="1348560"/>
            <a:ext cx="1125940" cy="504968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Stage 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16326" y="3910644"/>
            <a:ext cx="1125940" cy="504968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Stage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316326" y="1853528"/>
            <a:ext cx="1125940" cy="2057116"/>
            <a:chOff x="1316326" y="1853528"/>
            <a:chExt cx="1125940" cy="2057116"/>
          </a:xfrm>
        </p:grpSpPr>
        <p:sp>
          <p:nvSpPr>
            <p:cNvPr id="34" name="Rectangle 33"/>
            <p:cNvSpPr/>
            <p:nvPr/>
          </p:nvSpPr>
          <p:spPr>
            <a:xfrm>
              <a:off x="1316326" y="2195765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16326" y="3041926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33" idx="2"/>
              <a:endCxn id="34" idx="0"/>
            </p:cNvCxnSpPr>
            <p:nvPr/>
          </p:nvCxnSpPr>
          <p:spPr>
            <a:xfrm>
              <a:off x="1879296" y="1853528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4" idx="2"/>
              <a:endCxn id="35" idx="0"/>
            </p:cNvCxnSpPr>
            <p:nvPr/>
          </p:nvCxnSpPr>
          <p:spPr>
            <a:xfrm>
              <a:off x="1879296" y="2700733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2"/>
              <a:endCxn id="36" idx="0"/>
            </p:cNvCxnSpPr>
            <p:nvPr/>
          </p:nvCxnSpPr>
          <p:spPr>
            <a:xfrm>
              <a:off x="1879296" y="3546894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 flipV="1">
            <a:off x="2613546" y="2081284"/>
            <a:ext cx="1166884" cy="429905"/>
          </a:xfrm>
          <a:prstGeom prst="lin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4" name="Group 43"/>
          <p:cNvGrpSpPr/>
          <p:nvPr/>
        </p:nvGrpSpPr>
        <p:grpSpPr>
          <a:xfrm>
            <a:off x="1320848" y="1853528"/>
            <a:ext cx="1125940" cy="2057116"/>
            <a:chOff x="1316326" y="1541288"/>
            <a:chExt cx="1125940" cy="2057116"/>
          </a:xfrm>
        </p:grpSpPr>
        <p:sp>
          <p:nvSpPr>
            <p:cNvPr id="45" name="Rectangle 44"/>
            <p:cNvSpPr/>
            <p:nvPr/>
          </p:nvSpPr>
          <p:spPr>
            <a:xfrm>
              <a:off x="1316326" y="2195765"/>
              <a:ext cx="1125940" cy="6755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Stage 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33" idx="2"/>
              <a:endCxn id="45" idx="0"/>
            </p:cNvCxnSpPr>
            <p:nvPr/>
          </p:nvCxnSpPr>
          <p:spPr>
            <a:xfrm>
              <a:off x="1874774" y="1541288"/>
              <a:ext cx="4522" cy="65447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5" idx="2"/>
              <a:endCxn id="36" idx="0"/>
            </p:cNvCxnSpPr>
            <p:nvPr/>
          </p:nvCxnSpPr>
          <p:spPr>
            <a:xfrm flipH="1">
              <a:off x="1874774" y="2871329"/>
              <a:ext cx="4522" cy="727075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1154091" y="2024646"/>
            <a:ext cx="1459455" cy="16534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54091" y="2296236"/>
            <a:ext cx="1459455" cy="109531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5177155" y="1063625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57315" y="1063625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737475" y="1063625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87470" y="1063625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help explore pipeline implementations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18872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Vertex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3464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5760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Fragment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48056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Composite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01168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Geometry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73736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1737360" y="246888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1737360" y="329184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173736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57314" y="2743200"/>
            <a:ext cx="2088515" cy="2209800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7469" y="2743200"/>
            <a:ext cx="2088515" cy="2209800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23360" y="118872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03520" y="118872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3680" y="118872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63840" y="118872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3360" y="201168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03520" y="201168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83680" y="201168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3840" y="201168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23360" y="283464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03520" y="283464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3680" y="283464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63840" y="283464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23360" y="365760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3520" y="365760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83680" y="365760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63840" y="365760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23360" y="4480559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03520" y="4480559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83680" y="4480559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63840" y="4480559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5400000">
            <a:off x="415925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4159250" y="329184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415925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5400000">
            <a:off x="543941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5439410" y="329184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5400000">
            <a:off x="543941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5400000">
            <a:off x="671957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5400000">
            <a:off x="6719570" y="329184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5400000">
            <a:off x="671957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799973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 rot="5400000">
            <a:off x="7999730" y="329184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5400000">
            <a:off x="799973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cxnSp>
        <p:nvCxnSpPr>
          <p:cNvPr id="38" name="Straight Arrow Connector 37"/>
          <p:cNvCxnSpPr>
            <a:stCxn id="60" idx="2"/>
            <a:endCxn id="16" idx="0"/>
          </p:cNvCxnSpPr>
          <p:nvPr/>
        </p:nvCxnSpPr>
        <p:spPr>
          <a:xfrm>
            <a:off x="4286885" y="2476153"/>
            <a:ext cx="644842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7" idx="2"/>
            <a:endCxn id="14" idx="0"/>
          </p:cNvCxnSpPr>
          <p:nvPr/>
        </p:nvCxnSpPr>
        <p:spPr>
          <a:xfrm>
            <a:off x="5576570" y="2476153"/>
            <a:ext cx="1925002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8" idx="2"/>
            <a:endCxn id="14" idx="0"/>
          </p:cNvCxnSpPr>
          <p:nvPr/>
        </p:nvCxnSpPr>
        <p:spPr>
          <a:xfrm>
            <a:off x="6856730" y="2476153"/>
            <a:ext cx="644842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9" idx="2"/>
            <a:endCxn id="14" idx="0"/>
          </p:cNvCxnSpPr>
          <p:nvPr/>
        </p:nvCxnSpPr>
        <p:spPr>
          <a:xfrm flipH="1">
            <a:off x="7501572" y="2476153"/>
            <a:ext cx="635318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2"/>
            <a:endCxn id="16" idx="0"/>
          </p:cNvCxnSpPr>
          <p:nvPr/>
        </p:nvCxnSpPr>
        <p:spPr>
          <a:xfrm flipH="1">
            <a:off x="4931727" y="2476153"/>
            <a:ext cx="1925003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7" idx="2"/>
            <a:endCxn id="16" idx="0"/>
          </p:cNvCxnSpPr>
          <p:nvPr/>
        </p:nvCxnSpPr>
        <p:spPr>
          <a:xfrm flipH="1">
            <a:off x="4931727" y="2476153"/>
            <a:ext cx="644843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5177155" y="3587203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457315" y="3587203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737475" y="3587203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887470" y="3587203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887469" y="2726025"/>
            <a:ext cx="4649205" cy="582295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help explore pipeline implementations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18872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Vertex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3464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65760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Fragment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448056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Composite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201168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Geometry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173736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1737360" y="246888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1737360" y="329184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173736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23360" y="283464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03520" y="283464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83680" y="283464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863840" y="283464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Rst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23360" y="365760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03520" y="365760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583680" y="365760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863840" y="365760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023360" y="4480559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303520" y="4480559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83680" y="4480559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863840" y="4480559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Cmp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5576570" y="3320156"/>
            <a:ext cx="1266111" cy="25239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5576570" y="3312882"/>
            <a:ext cx="1280160" cy="236103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6842682" y="3320156"/>
            <a:ext cx="1294208" cy="246004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4286886" y="3320156"/>
            <a:ext cx="1289684" cy="246004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286886" y="3320156"/>
            <a:ext cx="9524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6866256" y="3312882"/>
            <a:ext cx="1280160" cy="249871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177155" y="1063625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57315" y="1063625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737475" y="1063625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87470" y="1063625"/>
            <a:ext cx="798830" cy="1412528"/>
          </a:xfrm>
          <a:prstGeom prst="rect">
            <a:avLst/>
          </a:prstGeom>
          <a:solidFill>
            <a:srgbClr val="6288B6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23360" y="118872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303520" y="118872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583680" y="118872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863840" y="118872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023360" y="201168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03520" y="201168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583680" y="201168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863840" y="2011680"/>
            <a:ext cx="54610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ight Arrow 82"/>
          <p:cNvSpPr/>
          <p:nvPr/>
        </p:nvSpPr>
        <p:spPr>
          <a:xfrm rot="5400000">
            <a:off x="415925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84" name="Right Arrow 83"/>
          <p:cNvSpPr/>
          <p:nvPr/>
        </p:nvSpPr>
        <p:spPr>
          <a:xfrm rot="5400000">
            <a:off x="543941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 rot="5400000">
            <a:off x="671957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86" name="Right Arrow 85"/>
          <p:cNvSpPr/>
          <p:nvPr/>
        </p:nvSpPr>
        <p:spPr>
          <a:xfrm rot="5400000">
            <a:off x="799973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cxnSp>
        <p:nvCxnSpPr>
          <p:cNvPr id="87" name="Straight Arrow Connector 86"/>
          <p:cNvCxnSpPr>
            <a:stCxn id="74" idx="2"/>
          </p:cNvCxnSpPr>
          <p:nvPr/>
        </p:nvCxnSpPr>
        <p:spPr>
          <a:xfrm>
            <a:off x="4286885" y="2476153"/>
            <a:ext cx="644842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8" idx="2"/>
          </p:cNvCxnSpPr>
          <p:nvPr/>
        </p:nvCxnSpPr>
        <p:spPr>
          <a:xfrm>
            <a:off x="5576570" y="2476153"/>
            <a:ext cx="1925002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0" idx="2"/>
          </p:cNvCxnSpPr>
          <p:nvPr/>
        </p:nvCxnSpPr>
        <p:spPr>
          <a:xfrm>
            <a:off x="6856730" y="2476153"/>
            <a:ext cx="644842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2" idx="2"/>
          </p:cNvCxnSpPr>
          <p:nvPr/>
        </p:nvCxnSpPr>
        <p:spPr>
          <a:xfrm flipH="1">
            <a:off x="7501572" y="2476153"/>
            <a:ext cx="635318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0" idx="2"/>
          </p:cNvCxnSpPr>
          <p:nvPr/>
        </p:nvCxnSpPr>
        <p:spPr>
          <a:xfrm flipH="1">
            <a:off x="4931727" y="2476153"/>
            <a:ext cx="1925003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8" idx="2"/>
          </p:cNvCxnSpPr>
          <p:nvPr/>
        </p:nvCxnSpPr>
        <p:spPr>
          <a:xfrm flipH="1">
            <a:off x="4931727" y="2476153"/>
            <a:ext cx="644843" cy="26704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ight Arrow 104"/>
          <p:cNvSpPr/>
          <p:nvPr/>
        </p:nvSpPr>
        <p:spPr>
          <a:xfrm rot="5400000">
            <a:off x="415925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07" name="Right Arrow 106"/>
          <p:cNvSpPr/>
          <p:nvPr/>
        </p:nvSpPr>
        <p:spPr>
          <a:xfrm rot="5400000">
            <a:off x="543941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08" name="Right Arrow 107"/>
          <p:cNvSpPr/>
          <p:nvPr/>
        </p:nvSpPr>
        <p:spPr>
          <a:xfrm rot="5400000">
            <a:off x="671957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09" name="Right Arrow 108"/>
          <p:cNvSpPr/>
          <p:nvPr/>
        </p:nvSpPr>
        <p:spPr>
          <a:xfrm rot="5400000">
            <a:off x="799973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help explore pipeline implementations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118872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Vertex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3464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65760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Fragment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448056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Composite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201168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Geometry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173736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1737360" y="246888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1737360" y="329184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173736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87469" y="1063625"/>
            <a:ext cx="4660785" cy="3889375"/>
            <a:chOff x="3887469" y="1063625"/>
            <a:chExt cx="4660785" cy="3889375"/>
          </a:xfrm>
        </p:grpSpPr>
        <p:sp>
          <p:nvSpPr>
            <p:cNvPr id="90" name="Rectangle 89"/>
            <p:cNvSpPr/>
            <p:nvPr/>
          </p:nvSpPr>
          <p:spPr>
            <a:xfrm>
              <a:off x="3887469" y="1063625"/>
              <a:ext cx="4660785" cy="3889375"/>
            </a:xfrm>
            <a:prstGeom prst="rect">
              <a:avLst/>
            </a:prstGeom>
            <a:solidFill>
              <a:srgbClr val="6288B6"/>
            </a:solidFill>
            <a:ln w="19050">
              <a:solidFill>
                <a:schemeClr val="tx2">
                  <a:lumMod val="7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3360" y="118872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03520" y="118872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3680" y="118872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63840" y="118872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23360" y="201168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03520" y="201168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583680" y="201168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863840" y="201168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23360" y="283464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Rst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03520" y="283464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Rst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583680" y="283464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Rst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863840" y="283464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Rst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023360" y="365760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03520" y="365760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83680" y="365760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63840" y="365760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23360" y="4480559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Cmp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03520" y="4480559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Cmp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83680" y="4480559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Cmp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63840" y="4480559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Cmp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Right Arrow 73"/>
            <p:cNvSpPr/>
            <p:nvPr/>
          </p:nvSpPr>
          <p:spPr>
            <a:xfrm rot="5400000">
              <a:off x="4159250" y="164592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 rot="5400000">
              <a:off x="4159250" y="246888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76" name="Right Arrow 75"/>
            <p:cNvSpPr/>
            <p:nvPr/>
          </p:nvSpPr>
          <p:spPr>
            <a:xfrm rot="5400000">
              <a:off x="4159250" y="329184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 rot="5400000">
              <a:off x="4159250" y="411480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78" name="Right Arrow 77"/>
            <p:cNvSpPr/>
            <p:nvPr/>
          </p:nvSpPr>
          <p:spPr>
            <a:xfrm rot="5400000">
              <a:off x="5439410" y="164592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79" name="Right Arrow 78"/>
            <p:cNvSpPr/>
            <p:nvPr/>
          </p:nvSpPr>
          <p:spPr>
            <a:xfrm rot="5400000">
              <a:off x="5439410" y="246888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80" name="Right Arrow 79"/>
            <p:cNvSpPr/>
            <p:nvPr/>
          </p:nvSpPr>
          <p:spPr>
            <a:xfrm rot="5400000">
              <a:off x="5439410" y="329184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81" name="Right Arrow 80"/>
            <p:cNvSpPr/>
            <p:nvPr/>
          </p:nvSpPr>
          <p:spPr>
            <a:xfrm rot="5400000">
              <a:off x="5439410" y="411480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82" name="Right Arrow 81"/>
            <p:cNvSpPr/>
            <p:nvPr/>
          </p:nvSpPr>
          <p:spPr>
            <a:xfrm rot="5400000">
              <a:off x="6719570" y="164592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83" name="Right Arrow 82"/>
            <p:cNvSpPr/>
            <p:nvPr/>
          </p:nvSpPr>
          <p:spPr>
            <a:xfrm rot="5400000">
              <a:off x="6719570" y="246888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84" name="Right Arrow 83"/>
            <p:cNvSpPr/>
            <p:nvPr/>
          </p:nvSpPr>
          <p:spPr>
            <a:xfrm rot="5400000">
              <a:off x="6719570" y="329184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 rot="5400000">
              <a:off x="6719570" y="411480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86" name="Right Arrow 85"/>
            <p:cNvSpPr/>
            <p:nvPr/>
          </p:nvSpPr>
          <p:spPr>
            <a:xfrm rot="5400000">
              <a:off x="7999730" y="164592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87" name="Right Arrow 86"/>
            <p:cNvSpPr/>
            <p:nvPr/>
          </p:nvSpPr>
          <p:spPr>
            <a:xfrm rot="5400000">
              <a:off x="7999730" y="246888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88" name="Right Arrow 87"/>
            <p:cNvSpPr/>
            <p:nvPr/>
          </p:nvSpPr>
          <p:spPr>
            <a:xfrm rot="5400000">
              <a:off x="7999730" y="329184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89" name="Right Arrow 88"/>
            <p:cNvSpPr/>
            <p:nvPr/>
          </p:nvSpPr>
          <p:spPr>
            <a:xfrm rot="5400000">
              <a:off x="7999730" y="4114800"/>
              <a:ext cx="274320" cy="274320"/>
            </a:xfrm>
            <a:prstGeom prst="rightArrow">
              <a:avLst>
                <a:gd name="adj1" fmla="val 50000"/>
                <a:gd name="adj2" fmla="val 623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5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does an efficient graphics pipeline look like?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150789"/>
              </p:ext>
            </p:extLst>
          </p:nvPr>
        </p:nvGraphicFramePr>
        <p:xfrm>
          <a:off x="457200" y="1292785"/>
          <a:ext cx="8229600" cy="343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0615"/>
                <a:gridCol w="1663155"/>
                <a:gridCol w="4575830"/>
              </a:tblGrid>
              <a:tr h="4754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</a:rPr>
                        <a:t>Renderer</a:t>
                      </a:r>
                      <a:endParaRPr 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</a:rPr>
                        <a:t>Platform</a:t>
                      </a:r>
                      <a:endParaRPr 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Unreal Engine 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Unity 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Disney Hyperion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Multicore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CPU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Pixar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RenderMan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Multicore CPU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Solid Angle Arnold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Multicore CPU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Media Molecule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Dreams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help explore pipeline implementations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18872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Vertex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3464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65760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Fragment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448056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Composite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2011680"/>
            <a:ext cx="1920240" cy="365067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Geometry Shade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1737360" y="164592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1737360" y="246888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1737360" y="329184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1737360" y="4114800"/>
            <a:ext cx="274320" cy="274320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87469" y="1063625"/>
            <a:ext cx="4649205" cy="3890614"/>
            <a:chOff x="3887469" y="1063625"/>
            <a:chExt cx="4649205" cy="3890614"/>
          </a:xfrm>
        </p:grpSpPr>
        <p:sp>
          <p:nvSpPr>
            <p:cNvPr id="98" name="Rectangle 97"/>
            <p:cNvSpPr/>
            <p:nvPr/>
          </p:nvSpPr>
          <p:spPr>
            <a:xfrm>
              <a:off x="3887469" y="1903065"/>
              <a:ext cx="4649205" cy="582295"/>
            </a:xfrm>
            <a:prstGeom prst="rect">
              <a:avLst/>
            </a:prstGeom>
            <a:solidFill>
              <a:srgbClr val="6288B6"/>
            </a:solidFill>
            <a:ln w="19050">
              <a:solidFill>
                <a:schemeClr val="tx2">
                  <a:lumMod val="7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87469" y="2726025"/>
              <a:ext cx="4649205" cy="582295"/>
            </a:xfrm>
            <a:prstGeom prst="rect">
              <a:avLst/>
            </a:prstGeom>
            <a:solidFill>
              <a:srgbClr val="6288B6"/>
            </a:solidFill>
            <a:ln w="19050">
              <a:solidFill>
                <a:schemeClr val="tx2">
                  <a:lumMod val="7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887469" y="3548985"/>
              <a:ext cx="4649205" cy="582295"/>
            </a:xfrm>
            <a:prstGeom prst="rect">
              <a:avLst/>
            </a:prstGeom>
            <a:solidFill>
              <a:srgbClr val="6288B6"/>
            </a:solidFill>
            <a:ln w="19050">
              <a:solidFill>
                <a:schemeClr val="tx2">
                  <a:lumMod val="7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887469" y="4371944"/>
              <a:ext cx="4649205" cy="582295"/>
            </a:xfrm>
            <a:prstGeom prst="rect">
              <a:avLst/>
            </a:prstGeom>
            <a:solidFill>
              <a:srgbClr val="6288B6"/>
            </a:solidFill>
            <a:ln w="19050">
              <a:solidFill>
                <a:schemeClr val="tx2">
                  <a:lumMod val="7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887469" y="1063625"/>
              <a:ext cx="4649205" cy="582295"/>
            </a:xfrm>
            <a:prstGeom prst="rect">
              <a:avLst/>
            </a:prstGeom>
            <a:solidFill>
              <a:srgbClr val="6288B6"/>
            </a:solidFill>
            <a:ln w="19050">
              <a:solidFill>
                <a:schemeClr val="tx2">
                  <a:lumMod val="7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3360" y="118872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03520" y="118872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3680" y="118872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63840" y="118872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23360" y="201168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03520" y="201168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583680" y="201168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863840" y="201168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23360" y="283464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Rst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03520" y="283464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Rst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583680" y="283464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Rst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863840" y="283464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Rst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023360" y="365760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03520" y="365760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83680" y="365760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63840" y="3657600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23360" y="4480559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Cmp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03520" y="4480559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Cmp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83680" y="4480559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Cmp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63840" y="4480559"/>
              <a:ext cx="546100" cy="365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Cmp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H="1">
              <a:off x="5576570" y="1653194"/>
              <a:ext cx="1266111" cy="25239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5576570" y="1645920"/>
              <a:ext cx="1" cy="274321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842682" y="1653194"/>
              <a:ext cx="1294208" cy="246004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4286886" y="1653194"/>
              <a:ext cx="1289684" cy="246004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>
              <a:off x="4296410" y="1645920"/>
              <a:ext cx="1280160" cy="249871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4286886" y="1653194"/>
              <a:ext cx="9524" cy="26704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6842679" y="1645920"/>
              <a:ext cx="1" cy="263135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6866256" y="1645920"/>
              <a:ext cx="1280160" cy="249871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5576570" y="2497196"/>
              <a:ext cx="1266111" cy="25239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5576570" y="2489922"/>
              <a:ext cx="2560320" cy="249871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6866256" y="2497196"/>
              <a:ext cx="1280160" cy="24259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4296410" y="2489922"/>
              <a:ext cx="1280160" cy="249871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H="1">
              <a:off x="4286886" y="2497196"/>
              <a:ext cx="9524" cy="26704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6842679" y="2489922"/>
              <a:ext cx="1" cy="263135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H="1">
              <a:off x="8136890" y="2489922"/>
              <a:ext cx="9526" cy="263135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H="1">
              <a:off x="5576570" y="3320156"/>
              <a:ext cx="1266111" cy="25239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5576570" y="3312882"/>
              <a:ext cx="1280160" cy="236103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6842682" y="3320156"/>
              <a:ext cx="1294208" cy="246004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4286886" y="3320156"/>
              <a:ext cx="1289684" cy="246004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>
              <a:off x="4286886" y="3320156"/>
              <a:ext cx="9524" cy="26704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H="1">
              <a:off x="6866256" y="3312882"/>
              <a:ext cx="1280160" cy="249871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>
              <a:off x="5576570" y="4131280"/>
              <a:ext cx="1266111" cy="25239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5576570" y="4124006"/>
              <a:ext cx="1" cy="274321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6842682" y="4131280"/>
              <a:ext cx="1294208" cy="246004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4286886" y="4131280"/>
              <a:ext cx="1289684" cy="246004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>
              <a:off x="4296410" y="4124006"/>
              <a:ext cx="1280160" cy="249871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H="1">
              <a:off x="4286886" y="4131280"/>
              <a:ext cx="9524" cy="26704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6842679" y="4124006"/>
              <a:ext cx="1" cy="263135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H="1">
              <a:off x="6866256" y="4124006"/>
              <a:ext cx="1280160" cy="249871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54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pipelines are easy to express and customize</a:t>
            </a:r>
            <a:endParaRPr lang="en-US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793750" y="2529830"/>
            <a:ext cx="822960" cy="2539128"/>
            <a:chOff x="793750" y="2529830"/>
            <a:chExt cx="822960" cy="2539128"/>
          </a:xfrm>
        </p:grpSpPr>
        <p:sp>
          <p:nvSpPr>
            <p:cNvPr id="8" name="Rectangle 7"/>
            <p:cNvSpPr/>
            <p:nvPr/>
          </p:nvSpPr>
          <p:spPr>
            <a:xfrm>
              <a:off x="793750" y="2529830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VS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3750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375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8" idx="2"/>
              <a:endCxn id="39" idx="0"/>
            </p:cNvCxnSpPr>
            <p:nvPr/>
          </p:nvCxnSpPr>
          <p:spPr>
            <a:xfrm>
              <a:off x="1205230" y="2849870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9" idx="2"/>
              <a:endCxn id="15" idx="0"/>
            </p:cNvCxnSpPr>
            <p:nvPr/>
          </p:nvCxnSpPr>
          <p:spPr>
            <a:xfrm>
              <a:off x="1205230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93750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15" idx="2"/>
              <a:endCxn id="16" idx="0"/>
            </p:cNvCxnSpPr>
            <p:nvPr/>
          </p:nvCxnSpPr>
          <p:spPr>
            <a:xfrm>
              <a:off x="120523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793750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16" idx="2"/>
              <a:endCxn id="47" idx="0"/>
            </p:cNvCxnSpPr>
            <p:nvPr/>
          </p:nvCxnSpPr>
          <p:spPr>
            <a:xfrm>
              <a:off x="120523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2641558" y="2529830"/>
            <a:ext cx="1753891" cy="2539128"/>
            <a:chOff x="2550118" y="2529830"/>
            <a:chExt cx="1753891" cy="2539128"/>
          </a:xfrm>
        </p:grpSpPr>
        <p:sp>
          <p:nvSpPr>
            <p:cNvPr id="63" name="Rectangle 62"/>
            <p:cNvSpPr/>
            <p:nvPr/>
          </p:nvSpPr>
          <p:spPr>
            <a:xfrm>
              <a:off x="2993369" y="2529830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VS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93369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50118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63" idx="2"/>
              <a:endCxn id="68" idx="0"/>
            </p:cNvCxnSpPr>
            <p:nvPr/>
          </p:nvCxnSpPr>
          <p:spPr>
            <a:xfrm>
              <a:off x="3404849" y="2849870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8" idx="2"/>
              <a:endCxn id="64" idx="0"/>
            </p:cNvCxnSpPr>
            <p:nvPr/>
          </p:nvCxnSpPr>
          <p:spPr>
            <a:xfrm>
              <a:off x="3404849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993369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4" idx="2"/>
              <a:endCxn id="65" idx="0"/>
            </p:cNvCxnSpPr>
            <p:nvPr/>
          </p:nvCxnSpPr>
          <p:spPr>
            <a:xfrm flipH="1">
              <a:off x="2961598" y="3969543"/>
              <a:ext cx="443251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2550118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71" name="Straight Arrow Connector 70"/>
            <p:cNvCxnSpPr>
              <a:stCxn id="65" idx="2"/>
              <a:endCxn id="70" idx="0"/>
            </p:cNvCxnSpPr>
            <p:nvPr/>
          </p:nvCxnSpPr>
          <p:spPr>
            <a:xfrm>
              <a:off x="2961598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481049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81049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  <a:endCxn id="74" idx="0"/>
            </p:cNvCxnSpPr>
            <p:nvPr/>
          </p:nvCxnSpPr>
          <p:spPr>
            <a:xfrm>
              <a:off x="3892529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4" idx="2"/>
              <a:endCxn id="73" idx="0"/>
            </p:cNvCxnSpPr>
            <p:nvPr/>
          </p:nvCxnSpPr>
          <p:spPr>
            <a:xfrm>
              <a:off x="3404849" y="3969543"/>
              <a:ext cx="48768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455920" y="2530307"/>
            <a:ext cx="835660" cy="2538651"/>
            <a:chOff x="5212080" y="2530307"/>
            <a:chExt cx="835660" cy="2538651"/>
          </a:xfrm>
        </p:grpSpPr>
        <p:sp>
          <p:nvSpPr>
            <p:cNvPr id="21" name="Rectangle 20"/>
            <p:cNvSpPr/>
            <p:nvPr/>
          </p:nvSpPr>
          <p:spPr>
            <a:xfrm>
              <a:off x="5212080" y="2530307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Split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2080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Dice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1208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Sample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12080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Shade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12080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81" name="Elbow Connector 80"/>
            <p:cNvCxnSpPr>
              <a:stCxn id="22" idx="3"/>
              <a:endCxn id="21" idx="3"/>
            </p:cNvCxnSpPr>
            <p:nvPr/>
          </p:nvCxnSpPr>
          <p:spPr>
            <a:xfrm flipV="1">
              <a:off x="6035040" y="2690327"/>
              <a:ext cx="12700" cy="558637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21" idx="2"/>
              <a:endCxn id="22" idx="0"/>
            </p:cNvCxnSpPr>
            <p:nvPr/>
          </p:nvCxnSpPr>
          <p:spPr>
            <a:xfrm>
              <a:off x="5623560" y="2850347"/>
              <a:ext cx="0" cy="23859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2" idx="2"/>
              <a:endCxn id="24" idx="0"/>
            </p:cNvCxnSpPr>
            <p:nvPr/>
          </p:nvCxnSpPr>
          <p:spPr>
            <a:xfrm>
              <a:off x="5623560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24" idx="2"/>
              <a:endCxn id="23" idx="0"/>
            </p:cNvCxnSpPr>
            <p:nvPr/>
          </p:nvCxnSpPr>
          <p:spPr>
            <a:xfrm>
              <a:off x="562356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23" idx="2"/>
              <a:endCxn id="25" idx="0"/>
            </p:cNvCxnSpPr>
            <p:nvPr/>
          </p:nvCxnSpPr>
          <p:spPr>
            <a:xfrm>
              <a:off x="562356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7205420" y="2532229"/>
            <a:ext cx="1752600" cy="2536729"/>
            <a:chOff x="7132320" y="2532229"/>
            <a:chExt cx="1752600" cy="2536729"/>
          </a:xfrm>
        </p:grpSpPr>
        <p:sp>
          <p:nvSpPr>
            <p:cNvPr id="96" name="Rectangle 95"/>
            <p:cNvSpPr/>
            <p:nvPr/>
          </p:nvSpPr>
          <p:spPr>
            <a:xfrm>
              <a:off x="7132320" y="2532229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VS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32320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06196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Trace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6" idx="2"/>
              <a:endCxn id="101" idx="0"/>
            </p:cNvCxnSpPr>
            <p:nvPr/>
          </p:nvCxnSpPr>
          <p:spPr>
            <a:xfrm>
              <a:off x="7543800" y="2852269"/>
              <a:ext cx="0" cy="23812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101" idx="2"/>
              <a:endCxn id="97" idx="0"/>
            </p:cNvCxnSpPr>
            <p:nvPr/>
          </p:nvCxnSpPr>
          <p:spPr>
            <a:xfrm>
              <a:off x="7543800" y="3410429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7132320" y="3090389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13232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32320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08" name="Straight Arrow Connector 107"/>
            <p:cNvCxnSpPr>
              <a:stCxn id="106" idx="2"/>
              <a:endCxn id="107" idx="0"/>
            </p:cNvCxnSpPr>
            <p:nvPr/>
          </p:nvCxnSpPr>
          <p:spPr>
            <a:xfrm>
              <a:off x="754380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97" idx="2"/>
              <a:endCxn id="106" idx="0"/>
            </p:cNvCxnSpPr>
            <p:nvPr/>
          </p:nvCxnSpPr>
          <p:spPr>
            <a:xfrm>
              <a:off x="754380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Elbow Connector 152"/>
            <p:cNvCxnSpPr>
              <a:stCxn id="97" idx="3"/>
              <a:endCxn id="98" idx="0"/>
            </p:cNvCxnSpPr>
            <p:nvPr/>
          </p:nvCxnSpPr>
          <p:spPr>
            <a:xfrm>
              <a:off x="7955280" y="3809523"/>
              <a:ext cx="518160" cy="400533"/>
            </a:xfrm>
            <a:prstGeom prst="bentConnector2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Elbow Connector 153"/>
            <p:cNvCxnSpPr>
              <a:stCxn id="98" idx="2"/>
              <a:endCxn id="107" idx="3"/>
            </p:cNvCxnSpPr>
            <p:nvPr/>
          </p:nvCxnSpPr>
          <p:spPr>
            <a:xfrm rot="5400000">
              <a:off x="8024939" y="4460437"/>
              <a:ext cx="378842" cy="518160"/>
            </a:xfrm>
            <a:prstGeom prst="bentConnector2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>
            <a:grpSpLocks noChangeAspect="1"/>
          </p:cNvGrpSpPr>
          <p:nvPr/>
        </p:nvGrpSpPr>
        <p:grpSpPr>
          <a:xfrm>
            <a:off x="66302" y="1132205"/>
            <a:ext cx="2297168" cy="822960"/>
            <a:chOff x="66302" y="1237776"/>
            <a:chExt cx="2552409" cy="914400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" y="1237776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11" y="1237776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89" y="1132205"/>
            <a:ext cx="1645920" cy="82296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65" name="Group 164"/>
          <p:cNvGrpSpPr>
            <a:grpSpLocks noChangeAspect="1"/>
          </p:cNvGrpSpPr>
          <p:nvPr/>
        </p:nvGrpSpPr>
        <p:grpSpPr>
          <a:xfrm>
            <a:off x="4648294" y="1132205"/>
            <a:ext cx="2314965" cy="822960"/>
            <a:chOff x="6187316" y="1014730"/>
            <a:chExt cx="2572183" cy="914400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879" y="1014730"/>
              <a:ext cx="121762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316" y="1014730"/>
              <a:ext cx="122237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72" name="Picture 3" descr="C:\Users\apatney.NVIDIA.COM\Desktop\screenshots\shadows\capture_001_12082015_23284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01" y="1132205"/>
            <a:ext cx="1097339" cy="82296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/>
          <p:cNvSpPr txBox="1"/>
          <p:nvPr/>
        </p:nvSpPr>
        <p:spPr>
          <a:xfrm>
            <a:off x="66302" y="2034540"/>
            <a:ext cx="220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 Raster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641558" y="2034540"/>
            <a:ext cx="166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 Raster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648293" y="2034540"/>
            <a:ext cx="231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Reyes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094220" y="203454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Raster-</a:t>
            </a:r>
            <a:r>
              <a:rPr 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Raytrace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3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pipelines are easy to express and customize</a:t>
            </a:r>
            <a:endParaRPr lang="en-US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793750" y="2529830"/>
            <a:ext cx="822960" cy="2539128"/>
            <a:chOff x="793750" y="2529830"/>
            <a:chExt cx="822960" cy="2539128"/>
          </a:xfrm>
        </p:grpSpPr>
        <p:sp>
          <p:nvSpPr>
            <p:cNvPr id="8" name="Rectangle 7"/>
            <p:cNvSpPr/>
            <p:nvPr/>
          </p:nvSpPr>
          <p:spPr>
            <a:xfrm>
              <a:off x="793750" y="2529830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VS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3750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375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8" idx="2"/>
              <a:endCxn id="39" idx="0"/>
            </p:cNvCxnSpPr>
            <p:nvPr/>
          </p:nvCxnSpPr>
          <p:spPr>
            <a:xfrm>
              <a:off x="1205230" y="2849870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9" idx="2"/>
              <a:endCxn id="15" idx="0"/>
            </p:cNvCxnSpPr>
            <p:nvPr/>
          </p:nvCxnSpPr>
          <p:spPr>
            <a:xfrm>
              <a:off x="1205230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93750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15" idx="2"/>
              <a:endCxn id="16" idx="0"/>
            </p:cNvCxnSpPr>
            <p:nvPr/>
          </p:nvCxnSpPr>
          <p:spPr>
            <a:xfrm>
              <a:off x="120523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793750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16" idx="2"/>
              <a:endCxn id="47" idx="0"/>
            </p:cNvCxnSpPr>
            <p:nvPr/>
          </p:nvCxnSpPr>
          <p:spPr>
            <a:xfrm>
              <a:off x="120523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2641558" y="2529830"/>
            <a:ext cx="1753891" cy="2539128"/>
            <a:chOff x="2550118" y="2529830"/>
            <a:chExt cx="1753891" cy="2539128"/>
          </a:xfrm>
        </p:grpSpPr>
        <p:sp>
          <p:nvSpPr>
            <p:cNvPr id="63" name="Rectangle 62"/>
            <p:cNvSpPr/>
            <p:nvPr/>
          </p:nvSpPr>
          <p:spPr>
            <a:xfrm>
              <a:off x="2993369" y="2529830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VS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93369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50118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63" idx="2"/>
              <a:endCxn id="68" idx="0"/>
            </p:cNvCxnSpPr>
            <p:nvPr/>
          </p:nvCxnSpPr>
          <p:spPr>
            <a:xfrm>
              <a:off x="3404849" y="2849870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8" idx="2"/>
              <a:endCxn id="64" idx="0"/>
            </p:cNvCxnSpPr>
            <p:nvPr/>
          </p:nvCxnSpPr>
          <p:spPr>
            <a:xfrm>
              <a:off x="3404849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993369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4" idx="2"/>
              <a:endCxn id="65" idx="0"/>
            </p:cNvCxnSpPr>
            <p:nvPr/>
          </p:nvCxnSpPr>
          <p:spPr>
            <a:xfrm flipH="1">
              <a:off x="2961598" y="3969543"/>
              <a:ext cx="443251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2550118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71" name="Straight Arrow Connector 70"/>
            <p:cNvCxnSpPr>
              <a:stCxn id="65" idx="2"/>
              <a:endCxn id="70" idx="0"/>
            </p:cNvCxnSpPr>
            <p:nvPr/>
          </p:nvCxnSpPr>
          <p:spPr>
            <a:xfrm>
              <a:off x="2961598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481049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81049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  <a:endCxn id="74" idx="0"/>
            </p:cNvCxnSpPr>
            <p:nvPr/>
          </p:nvCxnSpPr>
          <p:spPr>
            <a:xfrm>
              <a:off x="3892529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4" idx="2"/>
              <a:endCxn id="73" idx="0"/>
            </p:cNvCxnSpPr>
            <p:nvPr/>
          </p:nvCxnSpPr>
          <p:spPr>
            <a:xfrm>
              <a:off x="3404849" y="3969543"/>
              <a:ext cx="48768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455920" y="2530307"/>
            <a:ext cx="835660" cy="2538651"/>
            <a:chOff x="5212080" y="2530307"/>
            <a:chExt cx="835660" cy="2538651"/>
          </a:xfrm>
        </p:grpSpPr>
        <p:sp>
          <p:nvSpPr>
            <p:cNvPr id="21" name="Rectangle 20"/>
            <p:cNvSpPr/>
            <p:nvPr/>
          </p:nvSpPr>
          <p:spPr>
            <a:xfrm>
              <a:off x="5212080" y="2530307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Split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2080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Dice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1208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Sample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12080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Shade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12080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81" name="Elbow Connector 80"/>
            <p:cNvCxnSpPr>
              <a:stCxn id="22" idx="3"/>
              <a:endCxn id="21" idx="3"/>
            </p:cNvCxnSpPr>
            <p:nvPr/>
          </p:nvCxnSpPr>
          <p:spPr>
            <a:xfrm flipV="1">
              <a:off x="6035040" y="2690327"/>
              <a:ext cx="12700" cy="558637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21" idx="2"/>
              <a:endCxn id="22" idx="0"/>
            </p:cNvCxnSpPr>
            <p:nvPr/>
          </p:nvCxnSpPr>
          <p:spPr>
            <a:xfrm>
              <a:off x="5623560" y="2850347"/>
              <a:ext cx="0" cy="23859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2" idx="2"/>
              <a:endCxn id="24" idx="0"/>
            </p:cNvCxnSpPr>
            <p:nvPr/>
          </p:nvCxnSpPr>
          <p:spPr>
            <a:xfrm>
              <a:off x="5623560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24" idx="2"/>
              <a:endCxn id="23" idx="0"/>
            </p:cNvCxnSpPr>
            <p:nvPr/>
          </p:nvCxnSpPr>
          <p:spPr>
            <a:xfrm>
              <a:off x="562356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23" idx="2"/>
              <a:endCxn id="25" idx="0"/>
            </p:cNvCxnSpPr>
            <p:nvPr/>
          </p:nvCxnSpPr>
          <p:spPr>
            <a:xfrm>
              <a:off x="562356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7205420" y="2532229"/>
            <a:ext cx="1752600" cy="2536729"/>
            <a:chOff x="7132320" y="2532229"/>
            <a:chExt cx="1752600" cy="2536729"/>
          </a:xfrm>
        </p:grpSpPr>
        <p:sp>
          <p:nvSpPr>
            <p:cNvPr id="96" name="Rectangle 95"/>
            <p:cNvSpPr/>
            <p:nvPr/>
          </p:nvSpPr>
          <p:spPr>
            <a:xfrm>
              <a:off x="7132320" y="2532229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VS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32320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06196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Trace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6" idx="2"/>
              <a:endCxn id="101" idx="0"/>
            </p:cNvCxnSpPr>
            <p:nvPr/>
          </p:nvCxnSpPr>
          <p:spPr>
            <a:xfrm>
              <a:off x="7543800" y="2852269"/>
              <a:ext cx="0" cy="23812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101" idx="2"/>
              <a:endCxn id="97" idx="0"/>
            </p:cNvCxnSpPr>
            <p:nvPr/>
          </p:nvCxnSpPr>
          <p:spPr>
            <a:xfrm>
              <a:off x="7543800" y="3410429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7132320" y="3090389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13232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32320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08" name="Straight Arrow Connector 107"/>
            <p:cNvCxnSpPr>
              <a:stCxn id="106" idx="2"/>
              <a:endCxn id="107" idx="0"/>
            </p:cNvCxnSpPr>
            <p:nvPr/>
          </p:nvCxnSpPr>
          <p:spPr>
            <a:xfrm>
              <a:off x="754380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97" idx="2"/>
              <a:endCxn id="106" idx="0"/>
            </p:cNvCxnSpPr>
            <p:nvPr/>
          </p:nvCxnSpPr>
          <p:spPr>
            <a:xfrm>
              <a:off x="754380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Elbow Connector 152"/>
            <p:cNvCxnSpPr>
              <a:stCxn id="97" idx="3"/>
              <a:endCxn id="98" idx="0"/>
            </p:cNvCxnSpPr>
            <p:nvPr/>
          </p:nvCxnSpPr>
          <p:spPr>
            <a:xfrm>
              <a:off x="7955280" y="3809523"/>
              <a:ext cx="518160" cy="400533"/>
            </a:xfrm>
            <a:prstGeom prst="bentConnector2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Elbow Connector 153"/>
            <p:cNvCxnSpPr>
              <a:stCxn id="98" idx="2"/>
              <a:endCxn id="107" idx="3"/>
            </p:cNvCxnSpPr>
            <p:nvPr/>
          </p:nvCxnSpPr>
          <p:spPr>
            <a:xfrm rot="5400000">
              <a:off x="8024939" y="4460437"/>
              <a:ext cx="378842" cy="518160"/>
            </a:xfrm>
            <a:prstGeom prst="bentConnector2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>
            <a:grpSpLocks noChangeAspect="1"/>
          </p:cNvGrpSpPr>
          <p:nvPr/>
        </p:nvGrpSpPr>
        <p:grpSpPr>
          <a:xfrm>
            <a:off x="66302" y="1132205"/>
            <a:ext cx="2297168" cy="822960"/>
            <a:chOff x="66302" y="1237776"/>
            <a:chExt cx="2552409" cy="914400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" y="1237776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11" y="1237776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89" y="1132205"/>
            <a:ext cx="1645920" cy="82296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65" name="Group 164"/>
          <p:cNvGrpSpPr>
            <a:grpSpLocks noChangeAspect="1"/>
          </p:cNvGrpSpPr>
          <p:nvPr/>
        </p:nvGrpSpPr>
        <p:grpSpPr>
          <a:xfrm>
            <a:off x="4648294" y="1132205"/>
            <a:ext cx="2314965" cy="822960"/>
            <a:chOff x="6187316" y="1014730"/>
            <a:chExt cx="2572183" cy="914400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879" y="1014730"/>
              <a:ext cx="121762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316" y="1014730"/>
              <a:ext cx="122237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72" name="Picture 3" descr="C:\Users\apatney.NVIDIA.COM\Desktop\screenshots\shadows\capture_001_12082015_23284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01" y="1132205"/>
            <a:ext cx="1097339" cy="82296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/>
          <p:cNvSpPr txBox="1"/>
          <p:nvPr/>
        </p:nvSpPr>
        <p:spPr>
          <a:xfrm>
            <a:off x="66302" y="2034540"/>
            <a:ext cx="220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 Raster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641558" y="2034540"/>
            <a:ext cx="166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 Raster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648293" y="2034540"/>
            <a:ext cx="231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Reyes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094220" y="203454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Raster-</a:t>
            </a:r>
            <a:r>
              <a:rPr 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Raytrace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pipelines are easy to express and customize</a:t>
            </a:r>
            <a:endParaRPr lang="en-US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793750" y="2529830"/>
            <a:ext cx="822960" cy="2539128"/>
            <a:chOff x="793750" y="2529830"/>
            <a:chExt cx="822960" cy="2539128"/>
          </a:xfrm>
        </p:grpSpPr>
        <p:sp>
          <p:nvSpPr>
            <p:cNvPr id="8" name="Rectangle 7"/>
            <p:cNvSpPr/>
            <p:nvPr/>
          </p:nvSpPr>
          <p:spPr>
            <a:xfrm>
              <a:off x="793750" y="2529830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VS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3750" y="3649503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375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8" idx="2"/>
              <a:endCxn id="39" idx="0"/>
            </p:cNvCxnSpPr>
            <p:nvPr/>
          </p:nvCxnSpPr>
          <p:spPr>
            <a:xfrm>
              <a:off x="1205230" y="2849870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9" idx="2"/>
              <a:endCxn id="15" idx="0"/>
            </p:cNvCxnSpPr>
            <p:nvPr/>
          </p:nvCxnSpPr>
          <p:spPr>
            <a:xfrm>
              <a:off x="1205230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93750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15" idx="2"/>
              <a:endCxn id="16" idx="0"/>
            </p:cNvCxnSpPr>
            <p:nvPr/>
          </p:nvCxnSpPr>
          <p:spPr>
            <a:xfrm>
              <a:off x="120523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793750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16" idx="2"/>
              <a:endCxn id="47" idx="0"/>
            </p:cNvCxnSpPr>
            <p:nvPr/>
          </p:nvCxnSpPr>
          <p:spPr>
            <a:xfrm>
              <a:off x="120523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2641558" y="2529830"/>
            <a:ext cx="1753891" cy="2539128"/>
            <a:chOff x="2550118" y="2529830"/>
            <a:chExt cx="1753891" cy="2539128"/>
          </a:xfrm>
        </p:grpSpPr>
        <p:sp>
          <p:nvSpPr>
            <p:cNvPr id="63" name="Rectangle 62"/>
            <p:cNvSpPr/>
            <p:nvPr/>
          </p:nvSpPr>
          <p:spPr>
            <a:xfrm>
              <a:off x="2993369" y="2529830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VS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93369" y="3649503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50118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63" idx="2"/>
              <a:endCxn id="68" idx="0"/>
            </p:cNvCxnSpPr>
            <p:nvPr/>
          </p:nvCxnSpPr>
          <p:spPr>
            <a:xfrm>
              <a:off x="3404849" y="2849870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8" idx="2"/>
              <a:endCxn id="64" idx="0"/>
            </p:cNvCxnSpPr>
            <p:nvPr/>
          </p:nvCxnSpPr>
          <p:spPr>
            <a:xfrm>
              <a:off x="3404849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993369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4" idx="2"/>
              <a:endCxn id="65" idx="0"/>
            </p:cNvCxnSpPr>
            <p:nvPr/>
          </p:nvCxnSpPr>
          <p:spPr>
            <a:xfrm flipH="1">
              <a:off x="2961598" y="3969543"/>
              <a:ext cx="443251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2550118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71" name="Straight Arrow Connector 70"/>
            <p:cNvCxnSpPr>
              <a:stCxn id="65" idx="2"/>
              <a:endCxn id="70" idx="0"/>
            </p:cNvCxnSpPr>
            <p:nvPr/>
          </p:nvCxnSpPr>
          <p:spPr>
            <a:xfrm>
              <a:off x="2961598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481049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81049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  <a:endCxn id="74" idx="0"/>
            </p:cNvCxnSpPr>
            <p:nvPr/>
          </p:nvCxnSpPr>
          <p:spPr>
            <a:xfrm>
              <a:off x="3892529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4" idx="2"/>
              <a:endCxn id="73" idx="0"/>
            </p:cNvCxnSpPr>
            <p:nvPr/>
          </p:nvCxnSpPr>
          <p:spPr>
            <a:xfrm>
              <a:off x="3404849" y="3969543"/>
              <a:ext cx="48768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455920" y="2530307"/>
            <a:ext cx="835660" cy="2538651"/>
            <a:chOff x="5212080" y="2530307"/>
            <a:chExt cx="835660" cy="2538651"/>
          </a:xfrm>
        </p:grpSpPr>
        <p:sp>
          <p:nvSpPr>
            <p:cNvPr id="21" name="Rectangle 20"/>
            <p:cNvSpPr/>
            <p:nvPr/>
          </p:nvSpPr>
          <p:spPr>
            <a:xfrm>
              <a:off x="5212080" y="2530307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Split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2080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Dice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12080" y="4210056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Sample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12080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Shade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12080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81" name="Elbow Connector 80"/>
            <p:cNvCxnSpPr>
              <a:stCxn id="22" idx="3"/>
              <a:endCxn id="21" idx="3"/>
            </p:cNvCxnSpPr>
            <p:nvPr/>
          </p:nvCxnSpPr>
          <p:spPr>
            <a:xfrm flipV="1">
              <a:off x="6035040" y="2690327"/>
              <a:ext cx="12700" cy="558637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21" idx="2"/>
              <a:endCxn id="22" idx="0"/>
            </p:cNvCxnSpPr>
            <p:nvPr/>
          </p:nvCxnSpPr>
          <p:spPr>
            <a:xfrm>
              <a:off x="5623560" y="2850347"/>
              <a:ext cx="0" cy="23859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2" idx="2"/>
              <a:endCxn id="24" idx="0"/>
            </p:cNvCxnSpPr>
            <p:nvPr/>
          </p:nvCxnSpPr>
          <p:spPr>
            <a:xfrm>
              <a:off x="5623560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24" idx="2"/>
              <a:endCxn id="23" idx="0"/>
            </p:cNvCxnSpPr>
            <p:nvPr/>
          </p:nvCxnSpPr>
          <p:spPr>
            <a:xfrm>
              <a:off x="562356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23" idx="2"/>
              <a:endCxn id="25" idx="0"/>
            </p:cNvCxnSpPr>
            <p:nvPr/>
          </p:nvCxnSpPr>
          <p:spPr>
            <a:xfrm>
              <a:off x="562356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7205420" y="2532229"/>
            <a:ext cx="1752600" cy="2536729"/>
            <a:chOff x="7132320" y="2532229"/>
            <a:chExt cx="1752600" cy="2536729"/>
          </a:xfrm>
        </p:grpSpPr>
        <p:sp>
          <p:nvSpPr>
            <p:cNvPr id="96" name="Rectangle 95"/>
            <p:cNvSpPr/>
            <p:nvPr/>
          </p:nvSpPr>
          <p:spPr>
            <a:xfrm>
              <a:off x="7132320" y="2532229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VS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32320" y="3649503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06196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Trace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6" idx="2"/>
              <a:endCxn id="101" idx="0"/>
            </p:cNvCxnSpPr>
            <p:nvPr/>
          </p:nvCxnSpPr>
          <p:spPr>
            <a:xfrm>
              <a:off x="7543800" y="2852269"/>
              <a:ext cx="0" cy="23812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101" idx="2"/>
              <a:endCxn id="97" idx="0"/>
            </p:cNvCxnSpPr>
            <p:nvPr/>
          </p:nvCxnSpPr>
          <p:spPr>
            <a:xfrm>
              <a:off x="7543800" y="3410429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7132320" y="3090389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13232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32320" y="4748918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08" name="Straight Arrow Connector 107"/>
            <p:cNvCxnSpPr>
              <a:stCxn id="106" idx="2"/>
              <a:endCxn id="107" idx="0"/>
            </p:cNvCxnSpPr>
            <p:nvPr/>
          </p:nvCxnSpPr>
          <p:spPr>
            <a:xfrm>
              <a:off x="754380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97" idx="2"/>
              <a:endCxn id="106" idx="0"/>
            </p:cNvCxnSpPr>
            <p:nvPr/>
          </p:nvCxnSpPr>
          <p:spPr>
            <a:xfrm>
              <a:off x="754380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Elbow Connector 152"/>
            <p:cNvCxnSpPr>
              <a:stCxn id="97" idx="3"/>
              <a:endCxn id="98" idx="0"/>
            </p:cNvCxnSpPr>
            <p:nvPr/>
          </p:nvCxnSpPr>
          <p:spPr>
            <a:xfrm>
              <a:off x="7955280" y="3809523"/>
              <a:ext cx="518160" cy="400533"/>
            </a:xfrm>
            <a:prstGeom prst="bentConnector2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Elbow Connector 153"/>
            <p:cNvCxnSpPr>
              <a:stCxn id="98" idx="2"/>
              <a:endCxn id="107" idx="3"/>
            </p:cNvCxnSpPr>
            <p:nvPr/>
          </p:nvCxnSpPr>
          <p:spPr>
            <a:xfrm rot="5400000">
              <a:off x="8024939" y="4460437"/>
              <a:ext cx="378842" cy="518160"/>
            </a:xfrm>
            <a:prstGeom prst="bentConnector2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>
            <a:grpSpLocks noChangeAspect="1"/>
          </p:cNvGrpSpPr>
          <p:nvPr/>
        </p:nvGrpSpPr>
        <p:grpSpPr>
          <a:xfrm>
            <a:off x="66302" y="1132205"/>
            <a:ext cx="2297168" cy="822960"/>
            <a:chOff x="66302" y="1237776"/>
            <a:chExt cx="2552409" cy="914400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" y="1237776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11" y="1237776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89" y="1132205"/>
            <a:ext cx="1645920" cy="82296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65" name="Group 164"/>
          <p:cNvGrpSpPr>
            <a:grpSpLocks noChangeAspect="1"/>
          </p:cNvGrpSpPr>
          <p:nvPr/>
        </p:nvGrpSpPr>
        <p:grpSpPr>
          <a:xfrm>
            <a:off x="4648294" y="1132205"/>
            <a:ext cx="2314965" cy="822960"/>
            <a:chOff x="6187316" y="1014730"/>
            <a:chExt cx="2572183" cy="914400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879" y="1014730"/>
              <a:ext cx="121762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316" y="1014730"/>
              <a:ext cx="122237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72" name="Picture 3" descr="C:\Users\apatney.NVIDIA.COM\Desktop\screenshots\shadows\capture_001_12082015_23284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01" y="1132205"/>
            <a:ext cx="1097339" cy="82296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/>
          <p:cNvSpPr txBox="1"/>
          <p:nvPr/>
        </p:nvSpPr>
        <p:spPr>
          <a:xfrm>
            <a:off x="66302" y="2034540"/>
            <a:ext cx="220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 Raster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641558" y="2034540"/>
            <a:ext cx="166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 Raster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648293" y="2034540"/>
            <a:ext cx="231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Reyes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094220" y="203454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Raster-</a:t>
            </a:r>
            <a:r>
              <a:rPr 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Raytrace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4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pipelines are easy to express and customize</a:t>
            </a:r>
            <a:endParaRPr lang="en-US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793750" y="2529830"/>
            <a:ext cx="822960" cy="2539128"/>
            <a:chOff x="793750" y="2529830"/>
            <a:chExt cx="822960" cy="2539128"/>
          </a:xfrm>
        </p:grpSpPr>
        <p:sp>
          <p:nvSpPr>
            <p:cNvPr id="8" name="Rectangle 7"/>
            <p:cNvSpPr/>
            <p:nvPr/>
          </p:nvSpPr>
          <p:spPr>
            <a:xfrm>
              <a:off x="793750" y="2529830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VS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3750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375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8" idx="2"/>
              <a:endCxn id="39" idx="0"/>
            </p:cNvCxnSpPr>
            <p:nvPr/>
          </p:nvCxnSpPr>
          <p:spPr>
            <a:xfrm>
              <a:off x="1205230" y="2849870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9" idx="2"/>
              <a:endCxn id="15" idx="0"/>
            </p:cNvCxnSpPr>
            <p:nvPr/>
          </p:nvCxnSpPr>
          <p:spPr>
            <a:xfrm>
              <a:off x="1205230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93750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15" idx="2"/>
              <a:endCxn id="16" idx="0"/>
            </p:cNvCxnSpPr>
            <p:nvPr/>
          </p:nvCxnSpPr>
          <p:spPr>
            <a:xfrm>
              <a:off x="120523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793750" y="4748918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Comp</a:t>
              </a:r>
            </a:p>
          </p:txBody>
        </p:sp>
        <p:cxnSp>
          <p:nvCxnSpPr>
            <p:cNvPr id="48" name="Straight Arrow Connector 47"/>
            <p:cNvCxnSpPr>
              <a:stCxn id="16" idx="2"/>
              <a:endCxn id="47" idx="0"/>
            </p:cNvCxnSpPr>
            <p:nvPr/>
          </p:nvCxnSpPr>
          <p:spPr>
            <a:xfrm>
              <a:off x="120523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2641558" y="2529830"/>
            <a:ext cx="1753891" cy="2539128"/>
            <a:chOff x="2550118" y="2529830"/>
            <a:chExt cx="1753891" cy="2539128"/>
          </a:xfrm>
        </p:grpSpPr>
        <p:sp>
          <p:nvSpPr>
            <p:cNvPr id="63" name="Rectangle 62"/>
            <p:cNvSpPr/>
            <p:nvPr/>
          </p:nvSpPr>
          <p:spPr>
            <a:xfrm>
              <a:off x="2993369" y="2529830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VS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93369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50118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63" idx="2"/>
              <a:endCxn id="68" idx="0"/>
            </p:cNvCxnSpPr>
            <p:nvPr/>
          </p:nvCxnSpPr>
          <p:spPr>
            <a:xfrm>
              <a:off x="3404849" y="2849870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8" idx="2"/>
              <a:endCxn id="64" idx="0"/>
            </p:cNvCxnSpPr>
            <p:nvPr/>
          </p:nvCxnSpPr>
          <p:spPr>
            <a:xfrm>
              <a:off x="3404849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993369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4" idx="2"/>
              <a:endCxn id="65" idx="0"/>
            </p:cNvCxnSpPr>
            <p:nvPr/>
          </p:nvCxnSpPr>
          <p:spPr>
            <a:xfrm flipH="1">
              <a:off x="2961598" y="3969543"/>
              <a:ext cx="443251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2550118" y="4748918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Comp</a:t>
              </a:r>
            </a:p>
          </p:txBody>
        </p:sp>
        <p:cxnSp>
          <p:nvCxnSpPr>
            <p:cNvPr id="71" name="Straight Arrow Connector 70"/>
            <p:cNvCxnSpPr>
              <a:stCxn id="65" idx="2"/>
              <a:endCxn id="70" idx="0"/>
            </p:cNvCxnSpPr>
            <p:nvPr/>
          </p:nvCxnSpPr>
          <p:spPr>
            <a:xfrm>
              <a:off x="2961598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481049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81049" y="4748918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Comp</a:t>
              </a:r>
            </a:p>
          </p:txBody>
        </p:sp>
        <p:cxnSp>
          <p:nvCxnSpPr>
            <p:cNvPr id="75" name="Straight Arrow Connector 74"/>
            <p:cNvCxnSpPr>
              <a:stCxn id="73" idx="2"/>
              <a:endCxn id="74" idx="0"/>
            </p:cNvCxnSpPr>
            <p:nvPr/>
          </p:nvCxnSpPr>
          <p:spPr>
            <a:xfrm>
              <a:off x="3892529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4" idx="2"/>
              <a:endCxn id="73" idx="0"/>
            </p:cNvCxnSpPr>
            <p:nvPr/>
          </p:nvCxnSpPr>
          <p:spPr>
            <a:xfrm>
              <a:off x="3404849" y="3969543"/>
              <a:ext cx="48768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455920" y="2530307"/>
            <a:ext cx="835660" cy="2538651"/>
            <a:chOff x="5212080" y="2530307"/>
            <a:chExt cx="835660" cy="2538651"/>
          </a:xfrm>
        </p:grpSpPr>
        <p:sp>
          <p:nvSpPr>
            <p:cNvPr id="21" name="Rectangle 20"/>
            <p:cNvSpPr/>
            <p:nvPr/>
          </p:nvSpPr>
          <p:spPr>
            <a:xfrm>
              <a:off x="5212080" y="2530307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Split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2080" y="3088944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Dice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1208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Sample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12080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Shade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12080" y="4748918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Comp</a:t>
              </a:r>
            </a:p>
          </p:txBody>
        </p:sp>
        <p:cxnSp>
          <p:nvCxnSpPr>
            <p:cNvPr id="81" name="Elbow Connector 80"/>
            <p:cNvCxnSpPr>
              <a:stCxn id="22" idx="3"/>
              <a:endCxn id="21" idx="3"/>
            </p:cNvCxnSpPr>
            <p:nvPr/>
          </p:nvCxnSpPr>
          <p:spPr>
            <a:xfrm flipV="1">
              <a:off x="6035040" y="2690327"/>
              <a:ext cx="12700" cy="558637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21" idx="2"/>
              <a:endCxn id="22" idx="0"/>
            </p:cNvCxnSpPr>
            <p:nvPr/>
          </p:nvCxnSpPr>
          <p:spPr>
            <a:xfrm>
              <a:off x="5623560" y="2850347"/>
              <a:ext cx="0" cy="23859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2" idx="2"/>
              <a:endCxn id="24" idx="0"/>
            </p:cNvCxnSpPr>
            <p:nvPr/>
          </p:nvCxnSpPr>
          <p:spPr>
            <a:xfrm>
              <a:off x="5623560" y="3408984"/>
              <a:ext cx="0" cy="240519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24" idx="2"/>
              <a:endCxn id="23" idx="0"/>
            </p:cNvCxnSpPr>
            <p:nvPr/>
          </p:nvCxnSpPr>
          <p:spPr>
            <a:xfrm>
              <a:off x="562356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23" idx="2"/>
              <a:endCxn id="25" idx="0"/>
            </p:cNvCxnSpPr>
            <p:nvPr/>
          </p:nvCxnSpPr>
          <p:spPr>
            <a:xfrm>
              <a:off x="562356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7205420" y="2532229"/>
            <a:ext cx="1752600" cy="2536729"/>
            <a:chOff x="7132320" y="2532229"/>
            <a:chExt cx="1752600" cy="2536729"/>
          </a:xfrm>
        </p:grpSpPr>
        <p:sp>
          <p:nvSpPr>
            <p:cNvPr id="96" name="Rectangle 95"/>
            <p:cNvSpPr/>
            <p:nvPr/>
          </p:nvSpPr>
          <p:spPr>
            <a:xfrm>
              <a:off x="7132320" y="2532229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VS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32320" y="3649503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Rast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06196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Trace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6" idx="2"/>
              <a:endCxn id="101" idx="0"/>
            </p:cNvCxnSpPr>
            <p:nvPr/>
          </p:nvCxnSpPr>
          <p:spPr>
            <a:xfrm>
              <a:off x="7543800" y="2852269"/>
              <a:ext cx="0" cy="23812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101" idx="2"/>
              <a:endCxn id="97" idx="0"/>
            </p:cNvCxnSpPr>
            <p:nvPr/>
          </p:nvCxnSpPr>
          <p:spPr>
            <a:xfrm>
              <a:off x="7543800" y="3410429"/>
              <a:ext cx="0" cy="239074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7132320" y="3090389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132320" y="4210056"/>
              <a:ext cx="822960" cy="320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32320" y="4748918"/>
              <a:ext cx="822960" cy="32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Comp</a:t>
              </a:r>
            </a:p>
          </p:txBody>
        </p:sp>
        <p:cxnSp>
          <p:nvCxnSpPr>
            <p:cNvPr id="108" name="Straight Arrow Connector 107"/>
            <p:cNvCxnSpPr>
              <a:stCxn id="106" idx="2"/>
              <a:endCxn id="107" idx="0"/>
            </p:cNvCxnSpPr>
            <p:nvPr/>
          </p:nvCxnSpPr>
          <p:spPr>
            <a:xfrm>
              <a:off x="7543800" y="4530096"/>
              <a:ext cx="0" cy="218822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97" idx="2"/>
              <a:endCxn id="106" idx="0"/>
            </p:cNvCxnSpPr>
            <p:nvPr/>
          </p:nvCxnSpPr>
          <p:spPr>
            <a:xfrm>
              <a:off x="7543800" y="3969543"/>
              <a:ext cx="0" cy="24051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Elbow Connector 152"/>
            <p:cNvCxnSpPr>
              <a:stCxn id="97" idx="3"/>
              <a:endCxn id="98" idx="0"/>
            </p:cNvCxnSpPr>
            <p:nvPr/>
          </p:nvCxnSpPr>
          <p:spPr>
            <a:xfrm>
              <a:off x="7955280" y="3809523"/>
              <a:ext cx="518160" cy="400533"/>
            </a:xfrm>
            <a:prstGeom prst="bentConnector2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Elbow Connector 153"/>
            <p:cNvCxnSpPr>
              <a:stCxn id="98" idx="2"/>
              <a:endCxn id="107" idx="3"/>
            </p:cNvCxnSpPr>
            <p:nvPr/>
          </p:nvCxnSpPr>
          <p:spPr>
            <a:xfrm rot="5400000">
              <a:off x="8024939" y="4460437"/>
              <a:ext cx="378842" cy="518160"/>
            </a:xfrm>
            <a:prstGeom prst="bentConnector2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>
            <a:grpSpLocks noChangeAspect="1"/>
          </p:cNvGrpSpPr>
          <p:nvPr/>
        </p:nvGrpSpPr>
        <p:grpSpPr>
          <a:xfrm>
            <a:off x="66302" y="1132205"/>
            <a:ext cx="2297168" cy="822960"/>
            <a:chOff x="66302" y="1237776"/>
            <a:chExt cx="2552409" cy="914400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" y="1237776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11" y="1237776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89" y="1132205"/>
            <a:ext cx="1645920" cy="82296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65" name="Group 164"/>
          <p:cNvGrpSpPr>
            <a:grpSpLocks noChangeAspect="1"/>
          </p:cNvGrpSpPr>
          <p:nvPr/>
        </p:nvGrpSpPr>
        <p:grpSpPr>
          <a:xfrm>
            <a:off x="4648294" y="1132205"/>
            <a:ext cx="2314965" cy="822960"/>
            <a:chOff x="6187316" y="1014730"/>
            <a:chExt cx="2572183" cy="914400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879" y="1014730"/>
              <a:ext cx="121762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316" y="1014730"/>
              <a:ext cx="1222370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72" name="Picture 3" descr="C:\Users\apatney.NVIDIA.COM\Desktop\screenshots\shadows\capture_001_12082015_23284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01" y="1132205"/>
            <a:ext cx="1097339" cy="82296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/>
          <p:cNvSpPr txBox="1"/>
          <p:nvPr/>
        </p:nvSpPr>
        <p:spPr>
          <a:xfrm>
            <a:off x="66302" y="2034540"/>
            <a:ext cx="220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 Raster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641558" y="2034540"/>
            <a:ext cx="166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 Raster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648293" y="2034540"/>
            <a:ext cx="231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Reyes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094220" y="203454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Raster-</a:t>
            </a:r>
            <a:r>
              <a:rPr 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Raytrace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1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Piko</a:t>
            </a:r>
            <a:r>
              <a:rPr lang="en-US" dirty="0"/>
              <a:t> </a:t>
            </a:r>
            <a:r>
              <a:rPr lang="en-US" dirty="0" smtClean="0"/>
              <a:t>lets us explore implementation alternatives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8688" y="1005840"/>
            <a:ext cx="530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tiling, complete stage fusion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285750" y="1828800"/>
            <a:ext cx="4175663" cy="3180923"/>
            <a:chOff x="285750" y="1828800"/>
            <a:chExt cx="4175663" cy="3180923"/>
          </a:xfrm>
        </p:grpSpPr>
        <p:grpSp>
          <p:nvGrpSpPr>
            <p:cNvPr id="170" name="Group 169"/>
            <p:cNvGrpSpPr/>
            <p:nvPr/>
          </p:nvGrpSpPr>
          <p:grpSpPr>
            <a:xfrm>
              <a:off x="285750" y="1828800"/>
              <a:ext cx="4175663" cy="3180923"/>
              <a:chOff x="285750" y="1063624"/>
              <a:chExt cx="4175663" cy="3180923"/>
            </a:xfrm>
          </p:grpSpPr>
          <p:graphicFrame>
            <p:nvGraphicFramePr>
              <p:cNvPr id="4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2217177313"/>
                  </p:ext>
                </p:extLst>
              </p:nvPr>
            </p:nvGraphicFramePr>
            <p:xfrm>
              <a:off x="285750" y="1063624"/>
              <a:ext cx="4175663" cy="29800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16" name="Group 15"/>
              <p:cNvGrpSpPr/>
              <p:nvPr/>
            </p:nvGrpSpPr>
            <p:grpSpPr>
              <a:xfrm>
                <a:off x="1177564" y="3936770"/>
                <a:ext cx="3099161" cy="307777"/>
                <a:chOff x="3446247" y="3936770"/>
                <a:chExt cx="3099161" cy="307777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446247" y="3936770"/>
                  <a:ext cx="1461730" cy="307777"/>
                  <a:chOff x="7764247" y="4331101"/>
                  <a:chExt cx="1461730" cy="307777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7764247" y="4384962"/>
                    <a:ext cx="247796" cy="20513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7971429" y="4331101"/>
                    <a:ext cx="12545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NVIDIA GPU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4973710" y="3936770"/>
                  <a:ext cx="1571698" cy="307777"/>
                  <a:chOff x="7177592" y="4678764"/>
                  <a:chExt cx="1571698" cy="307777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7177592" y="4732625"/>
                    <a:ext cx="247796" cy="205132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384773" y="4678764"/>
                    <a:ext cx="136451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Multicore CPU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171" name="TextBox 170"/>
            <p:cNvSpPr txBox="1"/>
            <p:nvPr/>
          </p:nvSpPr>
          <p:spPr>
            <a:xfrm>
              <a:off x="1842659" y="2051111"/>
              <a:ext cx="1593270" cy="4001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Fairy Forest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4" name="Rectangle 173"/>
          <p:cNvSpPr/>
          <p:nvPr/>
        </p:nvSpPr>
        <p:spPr>
          <a:xfrm>
            <a:off x="5414031" y="184624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26710" y="305131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Rast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426710" y="3675039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77" name="Straight Arrow Connector 176"/>
          <p:cNvCxnSpPr>
            <a:stCxn id="174" idx="2"/>
            <a:endCxn id="179" idx="0"/>
          </p:cNvCxnSpPr>
          <p:nvPr/>
        </p:nvCxnSpPr>
        <p:spPr>
          <a:xfrm>
            <a:off x="5916951" y="2212003"/>
            <a:ext cx="12679" cy="23241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75" idx="0"/>
          </p:cNvCxnSpPr>
          <p:nvPr/>
        </p:nvCxnSpPr>
        <p:spPr>
          <a:xfrm>
            <a:off x="5929630" y="2716033"/>
            <a:ext cx="0" cy="33528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5426710" y="244441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Setup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80" name="Straight Arrow Connector 179"/>
          <p:cNvCxnSpPr>
            <a:stCxn id="175" idx="2"/>
            <a:endCxn id="176" idx="0"/>
          </p:cNvCxnSpPr>
          <p:nvPr/>
        </p:nvCxnSpPr>
        <p:spPr>
          <a:xfrm>
            <a:off x="5929630" y="3417073"/>
            <a:ext cx="0" cy="257966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5426710" y="4303451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82" name="Straight Arrow Connector 181"/>
          <p:cNvCxnSpPr>
            <a:stCxn id="176" idx="2"/>
            <a:endCxn id="181" idx="0"/>
          </p:cNvCxnSpPr>
          <p:nvPr/>
        </p:nvCxnSpPr>
        <p:spPr>
          <a:xfrm>
            <a:off x="5929630" y="4040799"/>
            <a:ext cx="0" cy="262652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ectangle 182"/>
          <p:cNvSpPr/>
          <p:nvPr/>
        </p:nvSpPr>
        <p:spPr>
          <a:xfrm>
            <a:off x="7278362" y="2236459"/>
            <a:ext cx="1005840" cy="1995466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VS</a:t>
            </a:r>
            <a:endParaRPr lang="en-US" sz="16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Setup</a:t>
            </a:r>
          </a:p>
          <a:p>
            <a:pPr algn="ctr">
              <a:lnSpc>
                <a:spcPct val="150000"/>
              </a:lnSpc>
            </a:pPr>
            <a:r>
              <a:rPr lang="en-US" sz="1600" dirty="0" err="1" smtClean="0">
                <a:solidFill>
                  <a:schemeClr val="bg1"/>
                </a:solidFill>
              </a:rPr>
              <a:t>Rast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FS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Comp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317768" y="4752235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" name="Right Arrow 195"/>
          <p:cNvSpPr/>
          <p:nvPr/>
        </p:nvSpPr>
        <p:spPr>
          <a:xfrm>
            <a:off x="6676529" y="3081715"/>
            <a:ext cx="347972" cy="30495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3" grpId="0" animBg="1"/>
      <p:bldP spid="19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Piko</a:t>
            </a:r>
            <a:r>
              <a:rPr lang="en-US" dirty="0"/>
              <a:t> lets us explore implementation alternatives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1589" y="1005840"/>
            <a:ext cx="457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Tiling with fusion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5750" y="1828800"/>
            <a:ext cx="4175663" cy="3180923"/>
            <a:chOff x="285750" y="1063624"/>
            <a:chExt cx="4175663" cy="3180923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1302245746"/>
                </p:ext>
              </p:extLst>
            </p:nvPr>
          </p:nvGraphicFramePr>
          <p:xfrm>
            <a:off x="285750" y="1063624"/>
            <a:ext cx="4175663" cy="29800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842659" y="1285935"/>
              <a:ext cx="1593270" cy="4001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Fairy Forest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177564" y="3936770"/>
              <a:ext cx="3099161" cy="307777"/>
              <a:chOff x="3446247" y="3936770"/>
              <a:chExt cx="3099161" cy="30777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446247" y="3936770"/>
                <a:ext cx="1461730" cy="307777"/>
                <a:chOff x="7764247" y="4331101"/>
                <a:chExt cx="1461730" cy="307777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7764247" y="4384962"/>
                  <a:ext cx="247796" cy="20513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971429" y="4331101"/>
                  <a:ext cx="12545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NVIDIA GPU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973710" y="3936770"/>
                <a:ext cx="1571698" cy="307777"/>
                <a:chOff x="7177592" y="4678764"/>
                <a:chExt cx="1571698" cy="307777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177592" y="4732625"/>
                  <a:ext cx="247796" cy="20513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384773" y="4678764"/>
                  <a:ext cx="13645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Multicore CPU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90" name="Rectangle 89"/>
          <p:cNvSpPr/>
          <p:nvPr/>
        </p:nvSpPr>
        <p:spPr>
          <a:xfrm>
            <a:off x="5414031" y="184624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426710" y="305131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Rast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426710" y="3675039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3" name="Straight Arrow Connector 92"/>
          <p:cNvCxnSpPr>
            <a:stCxn id="90" idx="2"/>
            <a:endCxn id="95" idx="0"/>
          </p:cNvCxnSpPr>
          <p:nvPr/>
        </p:nvCxnSpPr>
        <p:spPr>
          <a:xfrm>
            <a:off x="5916951" y="2212003"/>
            <a:ext cx="12679" cy="23241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91" idx="0"/>
          </p:cNvCxnSpPr>
          <p:nvPr/>
        </p:nvCxnSpPr>
        <p:spPr>
          <a:xfrm>
            <a:off x="5929630" y="2716033"/>
            <a:ext cx="0" cy="33528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5426710" y="244441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Setup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6" name="Straight Arrow Connector 95"/>
          <p:cNvCxnSpPr>
            <a:stCxn id="91" idx="2"/>
            <a:endCxn id="92" idx="0"/>
          </p:cNvCxnSpPr>
          <p:nvPr/>
        </p:nvCxnSpPr>
        <p:spPr>
          <a:xfrm>
            <a:off x="5929630" y="3417073"/>
            <a:ext cx="0" cy="257966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5426710" y="4303451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8" name="Straight Arrow Connector 97"/>
          <p:cNvCxnSpPr>
            <a:stCxn id="92" idx="2"/>
            <a:endCxn id="97" idx="0"/>
          </p:cNvCxnSpPr>
          <p:nvPr/>
        </p:nvCxnSpPr>
        <p:spPr>
          <a:xfrm>
            <a:off x="5929630" y="4040799"/>
            <a:ext cx="0" cy="262652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ight Arrow 99"/>
          <p:cNvSpPr/>
          <p:nvPr/>
        </p:nvSpPr>
        <p:spPr>
          <a:xfrm>
            <a:off x="6676529" y="3081715"/>
            <a:ext cx="347972" cy="30495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5317768" y="4752235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278362" y="2212003"/>
            <a:ext cx="1005840" cy="2389935"/>
            <a:chOff x="7278362" y="1895972"/>
            <a:chExt cx="1005840" cy="2389935"/>
          </a:xfrm>
        </p:grpSpPr>
        <p:sp>
          <p:nvSpPr>
            <p:cNvPr id="102" name="Rectangle 101"/>
            <p:cNvSpPr/>
            <p:nvPr/>
          </p:nvSpPr>
          <p:spPr>
            <a:xfrm>
              <a:off x="7278362" y="1895972"/>
              <a:ext cx="1005840" cy="86447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VS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Setup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278362" y="3064171"/>
              <a:ext cx="1005840" cy="122173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en-US" sz="1600" dirty="0" err="1" smtClean="0">
                  <a:solidFill>
                    <a:schemeClr val="bg1"/>
                  </a:solidFill>
                </a:rPr>
                <a:t>Rast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FS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Comp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2" idx="2"/>
              <a:endCxn id="103" idx="0"/>
            </p:cNvCxnSpPr>
            <p:nvPr/>
          </p:nvCxnSpPr>
          <p:spPr>
            <a:xfrm>
              <a:off x="7781282" y="2760443"/>
              <a:ext cx="0" cy="303728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/>
          <p:cNvSpPr/>
          <p:nvPr/>
        </p:nvSpPr>
        <p:spPr>
          <a:xfrm>
            <a:off x="8399637" y="2212003"/>
            <a:ext cx="365760" cy="36576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8399637" y="3380202"/>
            <a:ext cx="365760" cy="353722"/>
            <a:chOff x="1572117" y="3824258"/>
            <a:chExt cx="365760" cy="353722"/>
          </a:xfrm>
        </p:grpSpPr>
        <p:sp>
          <p:nvSpPr>
            <p:cNvPr id="109" name="Rectangle 108"/>
            <p:cNvSpPr>
              <a:spLocks noChangeAspect="1"/>
            </p:cNvSpPr>
            <p:nvPr/>
          </p:nvSpPr>
          <p:spPr>
            <a:xfrm>
              <a:off x="157211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166355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>
              <a:spLocks noChangeAspect="1"/>
            </p:cNvSpPr>
            <p:nvPr/>
          </p:nvSpPr>
          <p:spPr>
            <a:xfrm>
              <a:off x="175499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>
              <a:spLocks noChangeAspect="1"/>
            </p:cNvSpPr>
            <p:nvPr/>
          </p:nvSpPr>
          <p:spPr>
            <a:xfrm>
              <a:off x="184643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157211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>
              <a:spLocks noChangeAspect="1"/>
            </p:cNvSpPr>
            <p:nvPr/>
          </p:nvSpPr>
          <p:spPr>
            <a:xfrm>
              <a:off x="166355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>
              <a:spLocks noChangeAspect="1"/>
            </p:cNvSpPr>
            <p:nvPr/>
          </p:nvSpPr>
          <p:spPr>
            <a:xfrm>
              <a:off x="175499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>
              <a:spLocks noChangeAspect="1"/>
            </p:cNvSpPr>
            <p:nvPr/>
          </p:nvSpPr>
          <p:spPr>
            <a:xfrm>
              <a:off x="184643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>
              <a:spLocks noChangeAspect="1"/>
            </p:cNvSpPr>
            <p:nvPr/>
          </p:nvSpPr>
          <p:spPr>
            <a:xfrm>
              <a:off x="157211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>
              <a:spLocks noChangeAspect="1"/>
            </p:cNvSpPr>
            <p:nvPr/>
          </p:nvSpPr>
          <p:spPr>
            <a:xfrm>
              <a:off x="166355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>
              <a:spLocks noChangeAspect="1"/>
            </p:cNvSpPr>
            <p:nvPr/>
          </p:nvSpPr>
          <p:spPr>
            <a:xfrm>
              <a:off x="175499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>
              <a:spLocks noChangeAspect="1"/>
            </p:cNvSpPr>
            <p:nvPr/>
          </p:nvSpPr>
          <p:spPr>
            <a:xfrm>
              <a:off x="184643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>
              <a:spLocks noChangeAspect="1"/>
            </p:cNvSpPr>
            <p:nvPr/>
          </p:nvSpPr>
          <p:spPr>
            <a:xfrm>
              <a:off x="157211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>
              <a:spLocks noChangeAspect="1"/>
            </p:cNvSpPr>
            <p:nvPr/>
          </p:nvSpPr>
          <p:spPr>
            <a:xfrm>
              <a:off x="166355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>
              <a:spLocks noChangeAspect="1"/>
            </p:cNvSpPr>
            <p:nvPr/>
          </p:nvSpPr>
          <p:spPr>
            <a:xfrm>
              <a:off x="175499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>
              <a:spLocks noChangeAspect="1"/>
            </p:cNvSpPr>
            <p:nvPr/>
          </p:nvSpPr>
          <p:spPr>
            <a:xfrm>
              <a:off x="184643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57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Piko</a:t>
            </a:r>
            <a:r>
              <a:rPr lang="en-US" dirty="0"/>
              <a:t> lets us explore implementation alternatives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2544" y="1005840"/>
            <a:ext cx="457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Tiling with no fusion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5750" y="1828800"/>
            <a:ext cx="4175663" cy="3180923"/>
            <a:chOff x="285750" y="1063624"/>
            <a:chExt cx="4175663" cy="3180923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163209435"/>
                </p:ext>
              </p:extLst>
            </p:nvPr>
          </p:nvGraphicFramePr>
          <p:xfrm>
            <a:off x="285750" y="1063624"/>
            <a:ext cx="4175663" cy="29800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842659" y="1285935"/>
              <a:ext cx="1593270" cy="4001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Fairy Forest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177564" y="3936770"/>
              <a:ext cx="3099161" cy="307777"/>
              <a:chOff x="3446247" y="3936770"/>
              <a:chExt cx="3099161" cy="30777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446247" y="3936770"/>
                <a:ext cx="1461730" cy="307777"/>
                <a:chOff x="7764247" y="4331101"/>
                <a:chExt cx="1461730" cy="307777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7764247" y="4384962"/>
                  <a:ext cx="247796" cy="20513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971429" y="4331101"/>
                  <a:ext cx="12545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NVIDIA GPU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973710" y="3936770"/>
                <a:ext cx="1571698" cy="307777"/>
                <a:chOff x="7177592" y="4678764"/>
                <a:chExt cx="1571698" cy="307777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177592" y="4732625"/>
                  <a:ext cx="247796" cy="20513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384773" y="4678764"/>
                  <a:ext cx="13645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Multicore CPU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4" name="Rectangle 43"/>
          <p:cNvSpPr/>
          <p:nvPr/>
        </p:nvSpPr>
        <p:spPr>
          <a:xfrm>
            <a:off x="5414031" y="184624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26710" y="305131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Rast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26710" y="3675039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>
            <a:stCxn id="44" idx="2"/>
            <a:endCxn id="49" idx="0"/>
          </p:cNvCxnSpPr>
          <p:nvPr/>
        </p:nvCxnSpPr>
        <p:spPr>
          <a:xfrm>
            <a:off x="5916951" y="2212003"/>
            <a:ext cx="12679" cy="23241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5" idx="0"/>
          </p:cNvCxnSpPr>
          <p:nvPr/>
        </p:nvCxnSpPr>
        <p:spPr>
          <a:xfrm>
            <a:off x="5929630" y="2716033"/>
            <a:ext cx="0" cy="33528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426710" y="244441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Setup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>
            <a:stCxn id="45" idx="2"/>
            <a:endCxn id="46" idx="0"/>
          </p:cNvCxnSpPr>
          <p:nvPr/>
        </p:nvCxnSpPr>
        <p:spPr>
          <a:xfrm>
            <a:off x="5929630" y="3417073"/>
            <a:ext cx="0" cy="257966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426710" y="4303451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>
            <a:stCxn id="46" idx="2"/>
            <a:endCxn id="51" idx="0"/>
          </p:cNvCxnSpPr>
          <p:nvPr/>
        </p:nvCxnSpPr>
        <p:spPr>
          <a:xfrm>
            <a:off x="5929630" y="4040799"/>
            <a:ext cx="0" cy="262652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17768" y="4752235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78362" y="1895972"/>
            <a:ext cx="1005840" cy="864471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VS</a:t>
            </a:r>
            <a:endParaRPr lang="en-US" sz="16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Setup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278362" y="3729484"/>
            <a:ext cx="1005840" cy="885282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FS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Comp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78362" y="305131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Rast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>
            <a:stCxn id="55" idx="2"/>
            <a:endCxn id="57" idx="0"/>
          </p:cNvCxnSpPr>
          <p:nvPr/>
        </p:nvCxnSpPr>
        <p:spPr>
          <a:xfrm>
            <a:off x="7781282" y="2760443"/>
            <a:ext cx="0" cy="29087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7" idx="2"/>
            <a:endCxn id="56" idx="0"/>
          </p:cNvCxnSpPr>
          <p:nvPr/>
        </p:nvCxnSpPr>
        <p:spPr>
          <a:xfrm>
            <a:off x="7781282" y="3417073"/>
            <a:ext cx="0" cy="312411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>
            <a:off x="6676529" y="3081715"/>
            <a:ext cx="347972" cy="30495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399637" y="1896273"/>
            <a:ext cx="365760" cy="36576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8399637" y="3729484"/>
            <a:ext cx="365760" cy="353722"/>
            <a:chOff x="1572117" y="3824258"/>
            <a:chExt cx="365760" cy="353722"/>
          </a:xfrm>
        </p:grpSpPr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157211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166355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>
            <a:xfrm>
              <a:off x="175499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>
              <a:spLocks noChangeAspect="1"/>
            </p:cNvSpPr>
            <p:nvPr/>
          </p:nvSpPr>
          <p:spPr>
            <a:xfrm>
              <a:off x="184643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>
              <a:spLocks noChangeAspect="1"/>
            </p:cNvSpPr>
            <p:nvPr/>
          </p:nvSpPr>
          <p:spPr>
            <a:xfrm>
              <a:off x="157211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166355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>
              <a:spLocks noChangeAspect="1"/>
            </p:cNvSpPr>
            <p:nvPr/>
          </p:nvSpPr>
          <p:spPr>
            <a:xfrm>
              <a:off x="175499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>
              <a:spLocks noChangeAspect="1"/>
            </p:cNvSpPr>
            <p:nvPr/>
          </p:nvSpPr>
          <p:spPr>
            <a:xfrm>
              <a:off x="184643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>
              <a:spLocks noChangeAspect="1"/>
            </p:cNvSpPr>
            <p:nvPr/>
          </p:nvSpPr>
          <p:spPr>
            <a:xfrm>
              <a:off x="157211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>
              <a:spLocks noChangeAspect="1"/>
            </p:cNvSpPr>
            <p:nvPr/>
          </p:nvSpPr>
          <p:spPr>
            <a:xfrm>
              <a:off x="166355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>
              <a:spLocks noChangeAspect="1"/>
            </p:cNvSpPr>
            <p:nvPr/>
          </p:nvSpPr>
          <p:spPr>
            <a:xfrm>
              <a:off x="175499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>
              <a:spLocks noChangeAspect="1"/>
            </p:cNvSpPr>
            <p:nvPr/>
          </p:nvSpPr>
          <p:spPr>
            <a:xfrm>
              <a:off x="184643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>
              <a:spLocks noChangeAspect="1"/>
            </p:cNvSpPr>
            <p:nvPr/>
          </p:nvSpPr>
          <p:spPr>
            <a:xfrm>
              <a:off x="157211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>
              <a:spLocks noChangeAspect="1"/>
            </p:cNvSpPr>
            <p:nvPr/>
          </p:nvSpPr>
          <p:spPr>
            <a:xfrm>
              <a:off x="166355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>
              <a:spLocks noChangeAspect="1"/>
            </p:cNvSpPr>
            <p:nvPr/>
          </p:nvSpPr>
          <p:spPr>
            <a:xfrm>
              <a:off x="175499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>
              <a:spLocks noChangeAspect="1"/>
            </p:cNvSpPr>
            <p:nvPr/>
          </p:nvSpPr>
          <p:spPr>
            <a:xfrm>
              <a:off x="184643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399637" y="3051313"/>
            <a:ext cx="365760" cy="353722"/>
            <a:chOff x="1572117" y="3824258"/>
            <a:chExt cx="365760" cy="353722"/>
          </a:xfrm>
        </p:grpSpPr>
        <p:sp>
          <p:nvSpPr>
            <p:cNvPr id="89" name="Rectangle 88"/>
            <p:cNvSpPr>
              <a:spLocks noChangeAspect="1"/>
            </p:cNvSpPr>
            <p:nvPr/>
          </p:nvSpPr>
          <p:spPr>
            <a:xfrm>
              <a:off x="157211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>
              <a:spLocks noChangeAspect="1"/>
            </p:cNvSpPr>
            <p:nvPr/>
          </p:nvSpPr>
          <p:spPr>
            <a:xfrm>
              <a:off x="166355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>
              <a:spLocks noChangeAspect="1"/>
            </p:cNvSpPr>
            <p:nvPr/>
          </p:nvSpPr>
          <p:spPr>
            <a:xfrm>
              <a:off x="175499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>
              <a:spLocks noChangeAspect="1"/>
            </p:cNvSpPr>
            <p:nvPr/>
          </p:nvSpPr>
          <p:spPr>
            <a:xfrm>
              <a:off x="1846437" y="3824258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>
              <a:spLocks noChangeAspect="1"/>
            </p:cNvSpPr>
            <p:nvPr/>
          </p:nvSpPr>
          <p:spPr>
            <a:xfrm>
              <a:off x="157211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166355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>
              <a:spLocks noChangeAspect="1"/>
            </p:cNvSpPr>
            <p:nvPr/>
          </p:nvSpPr>
          <p:spPr>
            <a:xfrm>
              <a:off x="175499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>
              <a:spLocks noChangeAspect="1"/>
            </p:cNvSpPr>
            <p:nvPr/>
          </p:nvSpPr>
          <p:spPr>
            <a:xfrm>
              <a:off x="1846437" y="390967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>
              <a:spLocks noChangeAspect="1"/>
            </p:cNvSpPr>
            <p:nvPr/>
          </p:nvSpPr>
          <p:spPr>
            <a:xfrm>
              <a:off x="157211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166355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175499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1846437" y="4001119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>
              <a:spLocks noChangeAspect="1"/>
            </p:cNvSpPr>
            <p:nvPr/>
          </p:nvSpPr>
          <p:spPr>
            <a:xfrm>
              <a:off x="157211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166355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>
              <a:spLocks noChangeAspect="1"/>
            </p:cNvSpPr>
            <p:nvPr/>
          </p:nvSpPr>
          <p:spPr>
            <a:xfrm>
              <a:off x="175499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1846437" y="4086540"/>
              <a:ext cx="91440" cy="914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6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enables high-performance code generation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738052"/>
              </p:ext>
            </p:extLst>
          </p:nvPr>
        </p:nvGraphicFramePr>
        <p:xfrm>
          <a:off x="119495" y="1063625"/>
          <a:ext cx="5954667" cy="381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64218" y="1782641"/>
            <a:ext cx="2737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is within 3.3-5.5x of hand-optimized code. 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work-github\piko-paper\sig15-submission\images\results\pretty-pics\fairy-2015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91" y="4215257"/>
            <a:ext cx="1014192" cy="76060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-github\piko-paper\sig15-submission\images\results\pretty-pics\mecha-2015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71" y="4215257"/>
            <a:ext cx="1014192" cy="76060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work-github\piko-paper\sig15-submission\images\results\pretty-pics\buddha-2015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31" y="4215257"/>
            <a:ext cx="1014192" cy="76060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work-github\piko-paper\sig15-submission\images\results\pretty-pics\dragon-2015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31" y="4215257"/>
            <a:ext cx="1014192" cy="76060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97122" y="470356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Laine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Karras</a:t>
            </a:r>
            <a:r>
              <a:rPr lang="en-US" smtClean="0">
                <a:solidFill>
                  <a:schemeClr val="bg1"/>
                </a:solidFill>
              </a:rPr>
              <a:t> 2011]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does an efficient graphics pipeline look like?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62120"/>
              </p:ext>
            </p:extLst>
          </p:nvPr>
        </p:nvGraphicFramePr>
        <p:xfrm>
          <a:off x="457200" y="1292785"/>
          <a:ext cx="8229600" cy="343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0615"/>
                <a:gridCol w="1663155"/>
                <a:gridCol w="4575830"/>
              </a:tblGrid>
              <a:tr h="4754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</a:rPr>
                        <a:t>Renderer</a:t>
                      </a:r>
                      <a:endParaRPr 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</a:rPr>
                        <a:t>Platform</a:t>
                      </a:r>
                      <a:endParaRPr 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smtClean="0">
                          <a:solidFill>
                            <a:schemeClr val="bg1"/>
                          </a:solidFill>
                        </a:rPr>
                        <a:t>Algorithm</a:t>
                      </a:r>
                      <a:endParaRPr 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Unreal Engine 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Rasterization with deferred shading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Unity 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Rasterization with forward / deferred shading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Disney Hyperion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Multicore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CPU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Path tracing with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deferred shading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Pixar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RenderMan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Multicore CPU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Reyes with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Path tracing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Solid Angle Arnold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Multicore CPU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Path tracing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54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Media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smtClean="0">
                          <a:solidFill>
                            <a:schemeClr val="bg1"/>
                          </a:solidFill>
                        </a:rPr>
                        <a:t>Molecule Dreams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GPU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Point-based rendering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with deferred shading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Piko</a:t>
            </a:r>
            <a:r>
              <a:rPr lang="en-US" dirty="0"/>
              <a:t> enables high-performance code generation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8025" y="4703564"/>
            <a:ext cx="212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[Weber et al. 2015]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676137"/>
              </p:ext>
            </p:extLst>
          </p:nvPr>
        </p:nvGraphicFramePr>
        <p:xfrm>
          <a:off x="209227" y="1177402"/>
          <a:ext cx="5269553" cy="352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56674" y="2095060"/>
            <a:ext cx="348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 performance is within 30% of hand-optimized GPU Reyes.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5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enables programmability and performance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8640" y="1188720"/>
            <a:ext cx="3420301" cy="3067052"/>
            <a:chOff x="798393" y="1322788"/>
            <a:chExt cx="3420301" cy="3067052"/>
          </a:xfrm>
        </p:grpSpPr>
        <p:sp>
          <p:nvSpPr>
            <p:cNvPr id="4" name="Rectangle 3"/>
            <p:cNvSpPr/>
            <p:nvPr/>
          </p:nvSpPr>
          <p:spPr>
            <a:xfrm>
              <a:off x="798393" y="2169993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3016154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8218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0047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8218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0047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8218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0047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8218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0047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393" y="1322788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5607" y="2169993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5607" y="3016154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884872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534538" y="1827756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534538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534538" y="3521122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>
              <a:off x="2270683" y="3268638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3472151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</p:cNvCxnSpPr>
            <p:nvPr/>
          </p:nvCxnSpPr>
          <p:spPr>
            <a:xfrm flipH="1">
              <a:off x="2270683" y="2422477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21870" y="1392392"/>
              <a:ext cx="365760" cy="3657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7649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39478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7649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9478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7649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78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7649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9478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82187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91331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00475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09619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82187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91331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00475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9619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82187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91331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00475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09619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82187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91331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00475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09619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5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-3010" y="-605"/>
            <a:ext cx="9144000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enables programmability and performance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8640" y="1188720"/>
            <a:ext cx="3420301" cy="3067052"/>
            <a:chOff x="798393" y="1322788"/>
            <a:chExt cx="3420301" cy="3067052"/>
          </a:xfrm>
        </p:grpSpPr>
        <p:sp>
          <p:nvSpPr>
            <p:cNvPr id="4" name="Rectangle 3"/>
            <p:cNvSpPr/>
            <p:nvPr/>
          </p:nvSpPr>
          <p:spPr>
            <a:xfrm>
              <a:off x="798393" y="2169993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3016154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8218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0047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8218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0047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8218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0047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8218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0047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393" y="1322788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5607" y="2169993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5607" y="3016154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884872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534538" y="1827756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534538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534538" y="3521122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>
              <a:off x="2270683" y="3268638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3472151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</p:cNvCxnSpPr>
            <p:nvPr/>
          </p:nvCxnSpPr>
          <p:spPr>
            <a:xfrm flipH="1">
              <a:off x="2270683" y="2422477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21870" y="1392392"/>
              <a:ext cx="365760" cy="3657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7649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39478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7649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9478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7649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78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7649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9478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82187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91331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00475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09619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82187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91331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00475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9619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82187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91331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00475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09619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82187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91331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00475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09619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09227" y="4404360"/>
            <a:ext cx="44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High-level programmability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81255" y="1034303"/>
            <a:ext cx="3800531" cy="337005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48640" y="1188720"/>
            <a:ext cx="3420301" cy="3067052"/>
            <a:chOff x="798393" y="1322788"/>
            <a:chExt cx="3420301" cy="3067052"/>
          </a:xfrm>
        </p:grpSpPr>
        <p:sp>
          <p:nvSpPr>
            <p:cNvPr id="4" name="Rectangle 3"/>
            <p:cNvSpPr/>
            <p:nvPr/>
          </p:nvSpPr>
          <p:spPr>
            <a:xfrm>
              <a:off x="798393" y="2169993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3016154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8218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0047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8218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0047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8218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0047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8218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0047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393" y="1322788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5607" y="2169993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5607" y="3016154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884872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534538" y="1827756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534538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534538" y="3521122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>
              <a:off x="2270683" y="3268638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3472151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</p:cNvCxnSpPr>
            <p:nvPr/>
          </p:nvCxnSpPr>
          <p:spPr>
            <a:xfrm flipH="1">
              <a:off x="2270683" y="2422477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21870" y="1392392"/>
              <a:ext cx="365760" cy="3657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7649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39478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7649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9478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7649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78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7649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9478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82187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91331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00475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09619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82187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91331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00475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9619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82187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91331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00475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09619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82187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91331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00475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09619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-3010" y="-605"/>
            <a:ext cx="9144000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enables programmability and performance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5489975" y="3909679"/>
            <a:ext cx="325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High-performance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869180" y="1371599"/>
            <a:ext cx="4158681" cy="245265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8640" y="1188720"/>
            <a:ext cx="3420301" cy="3067052"/>
            <a:chOff x="798393" y="1322788"/>
            <a:chExt cx="3420301" cy="3067052"/>
          </a:xfrm>
        </p:grpSpPr>
        <p:sp>
          <p:nvSpPr>
            <p:cNvPr id="4" name="Rectangle 3"/>
            <p:cNvSpPr/>
            <p:nvPr/>
          </p:nvSpPr>
          <p:spPr>
            <a:xfrm>
              <a:off x="798393" y="2169993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3016154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8218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0047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8218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0047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8218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0047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8218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0047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393" y="1322788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5607" y="2169993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5607" y="3016154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884872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534538" y="1827756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534538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534538" y="3521122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>
              <a:off x="2270683" y="3268638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3472151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</p:cNvCxnSpPr>
            <p:nvPr/>
          </p:nvCxnSpPr>
          <p:spPr>
            <a:xfrm flipH="1">
              <a:off x="2270683" y="2422477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21870" y="1392392"/>
              <a:ext cx="365760" cy="3657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7649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39478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7649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9478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7649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78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7649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9478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82187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91331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00475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09619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82187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91331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00475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9619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82187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91331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00475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09619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82187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91331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00475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09619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110" name="Rectangle 109"/>
          <p:cNvSpPr/>
          <p:nvPr/>
        </p:nvSpPr>
        <p:spPr>
          <a:xfrm>
            <a:off x="-3010" y="-605"/>
            <a:ext cx="9144000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enables programmability and performance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7232196" y="3862048"/>
            <a:ext cx="176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Flexibility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520940" y="1363980"/>
            <a:ext cx="1506920" cy="23868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 is not done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can be improved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8640" y="1188720"/>
            <a:ext cx="3420301" cy="3067052"/>
            <a:chOff x="798393" y="1322788"/>
            <a:chExt cx="3420301" cy="3067052"/>
          </a:xfrm>
        </p:grpSpPr>
        <p:sp>
          <p:nvSpPr>
            <p:cNvPr id="4" name="Rectangle 3"/>
            <p:cNvSpPr/>
            <p:nvPr/>
          </p:nvSpPr>
          <p:spPr>
            <a:xfrm>
              <a:off x="798393" y="2169993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3016154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8218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0047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8218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0047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8218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0047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8218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0047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393" y="1322788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5607" y="2169993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5607" y="3016154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884872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534538" y="1827756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534538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534538" y="3521122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>
              <a:off x="2270683" y="3268638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3472151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</p:cNvCxnSpPr>
            <p:nvPr/>
          </p:nvCxnSpPr>
          <p:spPr>
            <a:xfrm flipH="1">
              <a:off x="2270683" y="2422477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21870" y="1392392"/>
              <a:ext cx="365760" cy="3657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7649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39478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7649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9478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7649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78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7649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9478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82187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91331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00475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09619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82187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91331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00475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9619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82187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91331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00475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09619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82187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91331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00475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09619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89141" y="2609851"/>
            <a:ext cx="3702246" cy="2168237"/>
            <a:chOff x="5618827" y="4950058"/>
            <a:chExt cx="3702246" cy="2168237"/>
          </a:xfrm>
        </p:grpSpPr>
        <p:sp>
          <p:nvSpPr>
            <p:cNvPr id="106" name="TextBox 105"/>
            <p:cNvSpPr txBox="1"/>
            <p:nvPr/>
          </p:nvSpPr>
          <p:spPr>
            <a:xfrm>
              <a:off x="5618827" y="6287298"/>
              <a:ext cx="3657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Utilization of shared local memory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7616803" y="5909136"/>
              <a:ext cx="327509" cy="37816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7944312" y="4950058"/>
              <a:ext cx="1376761" cy="108585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73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Piko</a:t>
            </a:r>
            <a:r>
              <a:rPr lang="en-US" dirty="0"/>
              <a:t> can be improved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8640" y="1188720"/>
            <a:ext cx="3420301" cy="3067052"/>
            <a:chOff x="798393" y="1322788"/>
            <a:chExt cx="3420301" cy="3067052"/>
          </a:xfrm>
        </p:grpSpPr>
        <p:sp>
          <p:nvSpPr>
            <p:cNvPr id="4" name="Rectangle 3"/>
            <p:cNvSpPr/>
            <p:nvPr/>
          </p:nvSpPr>
          <p:spPr>
            <a:xfrm>
              <a:off x="798393" y="2169993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3016154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8218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0047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8218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0047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8218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0047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8218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0047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393" y="1322788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5607" y="2169993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5607" y="3016154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884872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534538" y="1827756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534538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534538" y="3521122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>
              <a:off x="2270683" y="3268638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3472151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</p:cNvCxnSpPr>
            <p:nvPr/>
          </p:nvCxnSpPr>
          <p:spPr>
            <a:xfrm flipH="1">
              <a:off x="2270683" y="2422477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21870" y="1392392"/>
              <a:ext cx="365760" cy="3657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7649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39478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7649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9478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7649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78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7649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9478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82187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91331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00475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09619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82187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91331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00475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9619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82187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91331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00475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09619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82187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91331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00475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09619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78680" y="1379220"/>
            <a:ext cx="4312707" cy="3332770"/>
            <a:chOff x="5008366" y="3719427"/>
            <a:chExt cx="4312707" cy="3332770"/>
          </a:xfrm>
        </p:grpSpPr>
        <p:sp>
          <p:nvSpPr>
            <p:cNvPr id="106" name="TextBox 105"/>
            <p:cNvSpPr txBox="1"/>
            <p:nvPr/>
          </p:nvSpPr>
          <p:spPr>
            <a:xfrm>
              <a:off x="5008366" y="6221200"/>
              <a:ext cx="42681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 for dynamic scheduling of pipeline work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7616803" y="5909136"/>
              <a:ext cx="327509" cy="37816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7944312" y="3719427"/>
              <a:ext cx="1376761" cy="231648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25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Piko</a:t>
            </a:r>
            <a:r>
              <a:rPr lang="en-US" dirty="0"/>
              <a:t> can be improved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8640" y="1188720"/>
            <a:ext cx="3420301" cy="3067052"/>
            <a:chOff x="798393" y="1322788"/>
            <a:chExt cx="3420301" cy="3067052"/>
          </a:xfrm>
        </p:grpSpPr>
        <p:sp>
          <p:nvSpPr>
            <p:cNvPr id="4" name="Rectangle 3"/>
            <p:cNvSpPr/>
            <p:nvPr/>
          </p:nvSpPr>
          <p:spPr>
            <a:xfrm>
              <a:off x="798393" y="2169993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3016154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8218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0047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8218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0047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8218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0047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8218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0047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393" y="1322788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5607" y="2169993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5607" y="3016154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884872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534538" y="1827756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534538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534538" y="3521122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>
              <a:off x="2270683" y="3268638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3472151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</p:cNvCxnSpPr>
            <p:nvPr/>
          </p:nvCxnSpPr>
          <p:spPr>
            <a:xfrm flipH="1">
              <a:off x="2270683" y="2422477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21870" y="1392392"/>
              <a:ext cx="365760" cy="3657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7649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39478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7649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9478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7649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78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7649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9478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82187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91331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00475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09619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82187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91331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00475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9619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82187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91331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00475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09619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82187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91331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00475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09619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27221" y="3750804"/>
            <a:ext cx="4564166" cy="1137925"/>
            <a:chOff x="4756907" y="6091011"/>
            <a:chExt cx="4564166" cy="1137925"/>
          </a:xfrm>
        </p:grpSpPr>
        <p:sp>
          <p:nvSpPr>
            <p:cNvPr id="106" name="TextBox 105"/>
            <p:cNvSpPr txBox="1"/>
            <p:nvPr/>
          </p:nvSpPr>
          <p:spPr>
            <a:xfrm>
              <a:off x="4756907" y="6091011"/>
              <a:ext cx="2690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 for more pipeline targets</a:t>
              </a:r>
            </a:p>
          </p:txBody>
        </p:sp>
        <p:cxnSp>
          <p:nvCxnSpPr>
            <p:cNvPr id="9" name="Straight Connector 8"/>
            <p:cNvCxnSpPr>
              <a:stCxn id="107" idx="1"/>
            </p:cNvCxnSpPr>
            <p:nvPr/>
          </p:nvCxnSpPr>
          <p:spPr>
            <a:xfrm flipH="1" flipV="1">
              <a:off x="7515346" y="6518187"/>
              <a:ext cx="428966" cy="14178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7944312" y="6091011"/>
              <a:ext cx="1376761" cy="113792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SPIR-V</a:t>
              </a:r>
            </a:p>
            <a:p>
              <a:pPr algn="ctr"/>
              <a:r>
                <a:rPr lang="en-US" sz="2000" dirty="0" smtClean="0"/>
                <a:t>MPI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13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Efficient graphics pipeline implementations are hard to write and the design space is hard to explore.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search for a graphics abstraction is not over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8640" y="1188720"/>
            <a:ext cx="3420301" cy="3067052"/>
            <a:chOff x="798393" y="1322788"/>
            <a:chExt cx="3420301" cy="3067052"/>
          </a:xfrm>
        </p:grpSpPr>
        <p:sp>
          <p:nvSpPr>
            <p:cNvPr id="4" name="Rectangle 3"/>
            <p:cNvSpPr/>
            <p:nvPr/>
          </p:nvSpPr>
          <p:spPr>
            <a:xfrm>
              <a:off x="798393" y="2169993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3016154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8218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0047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8218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0047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8218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0047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8218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0047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393" y="1322788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5607" y="2169993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5607" y="3016154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884872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534538" y="1827756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534538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534538" y="3521122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>
              <a:off x="2270683" y="3268638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3472151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</p:cNvCxnSpPr>
            <p:nvPr/>
          </p:nvCxnSpPr>
          <p:spPr>
            <a:xfrm flipH="1">
              <a:off x="2270683" y="2422477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21870" y="1392392"/>
              <a:ext cx="365760" cy="3657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7649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39478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7649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9478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7649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78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7649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9478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82187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91331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00475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09619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82187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91331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00475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9619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82187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91331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00475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09619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82187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91331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00475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09619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64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for a graphics abstraction is not over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8640" y="1188720"/>
            <a:ext cx="3420301" cy="3067052"/>
            <a:chOff x="798393" y="1322788"/>
            <a:chExt cx="3420301" cy="3067052"/>
          </a:xfrm>
        </p:grpSpPr>
        <p:sp>
          <p:nvSpPr>
            <p:cNvPr id="4" name="Rectangle 3"/>
            <p:cNvSpPr/>
            <p:nvPr/>
          </p:nvSpPr>
          <p:spPr>
            <a:xfrm>
              <a:off x="798393" y="2169993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3016154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8218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0047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8218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0047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8218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0047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8218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0047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393" y="1322788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5607" y="2169993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5607" y="3016154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884872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534538" y="1827756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534538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534538" y="3521122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>
              <a:off x="2270683" y="3268638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3472151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</p:cNvCxnSpPr>
            <p:nvPr/>
          </p:nvCxnSpPr>
          <p:spPr>
            <a:xfrm flipH="1">
              <a:off x="2270683" y="2422477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21870" y="1392392"/>
              <a:ext cx="365760" cy="3657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7649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39478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7649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9478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7649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78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7649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9478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82187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91331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00475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09619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82187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91331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00475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9619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82187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91331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00475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09619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82187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91331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00475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09619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37063" y="2740031"/>
            <a:ext cx="4489647" cy="1905805"/>
            <a:chOff x="3666749" y="4239773"/>
            <a:chExt cx="4489647" cy="1905805"/>
          </a:xfrm>
        </p:grpSpPr>
        <p:sp>
          <p:nvSpPr>
            <p:cNvPr id="106" name="TextBox 105"/>
            <p:cNvSpPr txBox="1"/>
            <p:nvPr/>
          </p:nvSpPr>
          <p:spPr>
            <a:xfrm>
              <a:off x="3666749" y="5314581"/>
              <a:ext cx="4489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tiles have to be 2d, uniform, one-</a:t>
              </a:r>
              <a:r>
                <a:rPr lang="en-US" sz="2400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config</a:t>
              </a:r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-per stage?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4279834" y="4990356"/>
              <a:ext cx="222416" cy="33364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3735826" y="4239773"/>
              <a:ext cx="643184" cy="75058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58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for a graphics abstraction is not over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8640" y="1188720"/>
            <a:ext cx="3420301" cy="3067052"/>
            <a:chOff x="798393" y="1322788"/>
            <a:chExt cx="3420301" cy="3067052"/>
          </a:xfrm>
        </p:grpSpPr>
        <p:sp>
          <p:nvSpPr>
            <p:cNvPr id="4" name="Rectangle 3"/>
            <p:cNvSpPr/>
            <p:nvPr/>
          </p:nvSpPr>
          <p:spPr>
            <a:xfrm>
              <a:off x="798393" y="2169993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3016154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8218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0047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8218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0047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8218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0047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8218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0047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393" y="1322788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5607" y="2169993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5607" y="3016154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884872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534538" y="1827756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534538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534538" y="3521122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>
              <a:off x="2270683" y="3268638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3472151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</p:cNvCxnSpPr>
            <p:nvPr/>
          </p:nvCxnSpPr>
          <p:spPr>
            <a:xfrm flipH="1">
              <a:off x="2270683" y="2422477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21870" y="1392392"/>
              <a:ext cx="365760" cy="3657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7649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39478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7649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9478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7649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78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7649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9478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82187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91331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00475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09619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82187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91331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00475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9619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82187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91331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00475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09619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82187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91331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00475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09619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15308" y="1063625"/>
            <a:ext cx="8629633" cy="3875899"/>
            <a:chOff x="-1113317" y="1033484"/>
            <a:chExt cx="8629633" cy="3875899"/>
          </a:xfrm>
        </p:grpSpPr>
        <p:sp>
          <p:nvSpPr>
            <p:cNvPr id="109" name="TextBox 108"/>
            <p:cNvSpPr txBox="1"/>
            <p:nvPr/>
          </p:nvSpPr>
          <p:spPr>
            <a:xfrm>
              <a:off x="2707016" y="3688384"/>
              <a:ext cx="4809300" cy="122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 there other abstractions that enable high-level programmability and achieve high-performance?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 flipV="1">
              <a:off x="2565712" y="3340223"/>
              <a:ext cx="591963" cy="34816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-1113317" y="1033484"/>
              <a:ext cx="3669012" cy="332920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35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for a graphics abstraction is not over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8640" y="1188720"/>
            <a:ext cx="3420301" cy="3067052"/>
            <a:chOff x="798393" y="1322788"/>
            <a:chExt cx="3420301" cy="3067052"/>
          </a:xfrm>
        </p:grpSpPr>
        <p:sp>
          <p:nvSpPr>
            <p:cNvPr id="4" name="Rectangle 3"/>
            <p:cNvSpPr/>
            <p:nvPr/>
          </p:nvSpPr>
          <p:spPr>
            <a:xfrm>
              <a:off x="798393" y="2169993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3016154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8218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0047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8218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0047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8218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0047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8218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0047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393" y="1322788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5607" y="2169993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5607" y="3016154"/>
              <a:ext cx="1493087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884872"/>
              <a:ext cx="147229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534538" y="1827756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534538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534538" y="3521122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>
              <a:off x="2270683" y="3268638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3472151" y="2674961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</p:cNvCxnSpPr>
            <p:nvPr/>
          </p:nvCxnSpPr>
          <p:spPr>
            <a:xfrm flipH="1">
              <a:off x="2270683" y="2422477"/>
              <a:ext cx="454924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21870" y="1392392"/>
              <a:ext cx="365760" cy="3657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76497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3947850" y="308575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76497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947850" y="3268638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76497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7850" y="223959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76497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947850" y="242247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182187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191331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00475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096190" y="3958326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182187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191331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00475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96190" y="404374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82187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191331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00475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096190" y="4135187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182187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191331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00475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096190" y="4220608"/>
              <a:ext cx="91440" cy="9144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ight Arrow 74"/>
          <p:cNvSpPr/>
          <p:nvPr/>
        </p:nvSpPr>
        <p:spPr>
          <a:xfrm>
            <a:off x="4181787" y="2272897"/>
            <a:ext cx="783382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Piko</a:t>
            </a:r>
            <a:endParaRPr lang="en-US" sz="2800" dirty="0"/>
          </a:p>
        </p:txBody>
      </p:sp>
      <p:sp>
        <p:nvSpPr>
          <p:cNvPr id="77" name="Right Arrow 76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" name="Group 7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1" name="Rectangle 8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9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98" name="Rectangle 9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15307" y="990600"/>
            <a:ext cx="8592086" cy="3865336"/>
            <a:chOff x="-1113318" y="960459"/>
            <a:chExt cx="8592086" cy="3865336"/>
          </a:xfrm>
        </p:grpSpPr>
        <p:sp>
          <p:nvSpPr>
            <p:cNvPr id="109" name="TextBox 108"/>
            <p:cNvSpPr txBox="1"/>
            <p:nvPr/>
          </p:nvSpPr>
          <p:spPr>
            <a:xfrm>
              <a:off x="2788996" y="3625466"/>
              <a:ext cx="4689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 there richer abstractions graphics which don’t look like graphs of stages?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-1113318" y="960459"/>
              <a:ext cx="3766479" cy="340222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35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9227" y="982980"/>
            <a:ext cx="8748793" cy="387858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Discussions and advice</a:t>
            </a:r>
          </a:p>
          <a:p>
            <a:pPr marL="114300" lvl="0" indent="0" eaLnBrk="1" hangingPunct="1">
              <a:spcBef>
                <a:spcPct val="0"/>
              </a:spcBef>
              <a:buNone/>
            </a:pPr>
            <a:r>
              <a:rPr 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 Foley, Jonathan Ragan-Kelley, Aaron Lefohn, Matt Pharr, Mark Lacey, </a:t>
            </a:r>
            <a:r>
              <a:rPr lang="en-US" sz="1600" dirty="0" err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Kayvon</a:t>
            </a:r>
            <a:r>
              <a:rPr 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Fatahalian</a:t>
            </a:r>
            <a:r>
              <a:rPr 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Bill Mark, Marco Salvi, Chuck </a:t>
            </a:r>
            <a:r>
              <a:rPr lang="en-US" sz="16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Lingle</a:t>
            </a:r>
            <a:r>
              <a:rPr lang="en-US" sz="16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Jason </a:t>
            </a:r>
            <a:r>
              <a:rPr lang="en-US" sz="1600" dirty="0" err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Mak</a:t>
            </a:r>
            <a:r>
              <a:rPr 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Edmund Yan, </a:t>
            </a:r>
            <a:r>
              <a:rPr lang="en-US" sz="1600" dirty="0" err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Calina</a:t>
            </a:r>
            <a:r>
              <a:rPr 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Copos</a:t>
            </a:r>
            <a:r>
              <a:rPr 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Mike Steffen, Alex </a:t>
            </a:r>
            <a:r>
              <a:rPr lang="en-US" sz="1600" dirty="0" err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Elkman</a:t>
            </a:r>
            <a:endParaRPr lang="en-US" sz="16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NVVM Help</a:t>
            </a:r>
          </a:p>
          <a:p>
            <a:pPr marL="114300" lvl="0" indent="0" eaLnBrk="1" hangingPunct="1">
              <a:spcBef>
                <a:spcPct val="0"/>
              </a:spcBef>
              <a:buNone/>
            </a:pPr>
            <a:r>
              <a:rPr 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Vinod Grover, Sean Lee</a:t>
            </a:r>
          </a:p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Financial Support</a:t>
            </a:r>
          </a:p>
          <a:p>
            <a:pPr marL="114300" lvl="0" indent="0" eaLnBrk="1" hangingPunct="1">
              <a:spcBef>
                <a:spcPct val="0"/>
              </a:spcBef>
              <a:buNone/>
            </a:pPr>
            <a:r>
              <a:rPr 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Intel Science and Technology Center (VC), NVIDIA Research Fellowship, Intel Ph.D. Fellowship, National Science Foundation Fellowship, NVIDIA, AMD, NSF, UC Lab Fees </a:t>
            </a:r>
          </a:p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Assets</a:t>
            </a:r>
          </a:p>
          <a:p>
            <a:pPr marL="114300" lvl="0" indent="0" eaLnBrk="1" hangingPunct="1">
              <a:spcBef>
                <a:spcPct val="0"/>
              </a:spcBef>
              <a:buNone/>
            </a:pPr>
            <a:r>
              <a:rPr 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AMD, Intel (Project Offset), Ingo Wald, Bay </a:t>
            </a:r>
            <a:r>
              <a:rPr lang="en-US" sz="1600" dirty="0" err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Raitt</a:t>
            </a:r>
            <a:r>
              <a:rPr 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Stanford</a:t>
            </a:r>
          </a:p>
          <a:p>
            <a:pPr marL="0" indent="0">
              <a:buNone/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7332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github.com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 err="1" smtClean="0">
                <a:solidFill>
                  <a:schemeClr val="accent2"/>
                </a:solidFill>
              </a:rPr>
              <a:t>piko-dev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r>
              <a:rPr lang="en-US" dirty="0" err="1" smtClean="0">
                <a:solidFill>
                  <a:schemeClr val="accent2"/>
                </a:solidFill>
              </a:rPr>
              <a:t>piko</a:t>
            </a:r>
            <a:r>
              <a:rPr lang="en-US" dirty="0" smtClean="0">
                <a:solidFill>
                  <a:schemeClr val="accent2"/>
                </a:solidFill>
              </a:rPr>
              <a:t>-public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RasterPipe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pipe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pipe.allocate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(...);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pipe.prepare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pipe.run_single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unsigned* pixels =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pipe.pikoScreen.getData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glDrawPixels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screenW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screenH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GL_RGBA, GL_UNSIGNED_BYTE, data);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Host Code </a:t>
            </a:r>
            <a:r>
              <a:rPr lang="en-US" dirty="0" smtClean="0"/>
              <a:t>is device independent.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8210" y="1181735"/>
            <a:ext cx="6235081" cy="1382036"/>
            <a:chOff x="343950" y="1137960"/>
            <a:chExt cx="6235081" cy="1382036"/>
          </a:xfrm>
        </p:grpSpPr>
        <p:cxnSp>
          <p:nvCxnSpPr>
            <p:cNvPr id="8" name="Straight Connector 7"/>
            <p:cNvCxnSpPr>
              <a:endCxn id="5" idx="3"/>
            </p:cNvCxnSpPr>
            <p:nvPr/>
          </p:nvCxnSpPr>
          <p:spPr>
            <a:xfrm flipH="1" flipV="1">
              <a:off x="2801924" y="1828978"/>
              <a:ext cx="962635" cy="2263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343950" y="1137960"/>
              <a:ext cx="2457974" cy="138203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64559" y="1816302"/>
              <a:ext cx="281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Unmodified C++</a:t>
              </a:r>
              <a:endPara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8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pipeline is a C++ class declaration.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2999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RasterPipe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: public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PikoPipe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VertexShaderStage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vertexShader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RasterStage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raster_;</a:t>
            </a: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PikoScreen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pikoScreen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RasterPipe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pikoConnect</a:t>
            </a:r>
            <a:r>
              <a:rPr lang="en-US" sz="14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vertexShader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_, raster_, 0, 0);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64066" y="3123575"/>
            <a:ext cx="8093954" cy="830997"/>
            <a:chOff x="864066" y="3123575"/>
            <a:chExt cx="8093954" cy="830997"/>
          </a:xfrm>
        </p:grpSpPr>
        <p:cxnSp>
          <p:nvCxnSpPr>
            <p:cNvPr id="33" name="Straight Connector 32"/>
            <p:cNvCxnSpPr/>
            <p:nvPr/>
          </p:nvCxnSpPr>
          <p:spPr>
            <a:xfrm flipH="1" flipV="1">
              <a:off x="5259897" y="3429767"/>
              <a:ext cx="581544" cy="7543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864066" y="3123575"/>
              <a:ext cx="8093954" cy="830997"/>
              <a:chOff x="-1803633" y="2041395"/>
              <a:chExt cx="8093954" cy="83099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173742" y="2041395"/>
                <a:ext cx="31165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Connections indicate pipeline structure.</a:t>
                </a:r>
                <a:endParaRPr lang="en-US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-1803633" y="2164359"/>
                <a:ext cx="4395831" cy="329188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94150" y="1200150"/>
            <a:ext cx="7650690" cy="1070610"/>
            <a:chOff x="799890" y="1156375"/>
            <a:chExt cx="7650690" cy="1070610"/>
          </a:xfrm>
        </p:grpSpPr>
        <p:cxnSp>
          <p:nvCxnSpPr>
            <p:cNvPr id="25" name="Straight Connector 24"/>
            <p:cNvCxnSpPr>
              <a:stCxn id="27" idx="1"/>
              <a:endCxn id="26" idx="3"/>
            </p:cNvCxnSpPr>
            <p:nvPr/>
          </p:nvCxnSpPr>
          <p:spPr>
            <a:xfrm flipH="1">
              <a:off x="4241635" y="1571874"/>
              <a:ext cx="368743" cy="36128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799890" y="1639334"/>
              <a:ext cx="3441745" cy="58765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10378" y="1156375"/>
              <a:ext cx="38402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Stages are instantiated as objects.</a:t>
              </a:r>
              <a:endPara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3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40080" y="1464590"/>
            <a:ext cx="7046752" cy="3567470"/>
            <a:chOff x="-598290" y="1108130"/>
            <a:chExt cx="7046752" cy="3567470"/>
          </a:xfrm>
          <a:effectLst/>
        </p:grpSpPr>
        <p:sp>
          <p:nvSpPr>
            <p:cNvPr id="29" name="Rounded Rectangle 28"/>
            <p:cNvSpPr/>
            <p:nvPr/>
          </p:nvSpPr>
          <p:spPr>
            <a:xfrm>
              <a:off x="-598290" y="1108130"/>
              <a:ext cx="3383280" cy="1053885"/>
            </a:xfrm>
            <a:prstGeom prst="roundRect">
              <a:avLst>
                <a:gd name="adj" fmla="val 0"/>
              </a:avLst>
            </a:prstGeom>
            <a:solidFill>
              <a:schemeClr val="accent5">
                <a:alpha val="2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-598290" y="2221588"/>
              <a:ext cx="3383280" cy="624776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2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-598290" y="2895213"/>
              <a:ext cx="3383280" cy="1329049"/>
            </a:xfrm>
            <a:prstGeom prst="roundRect">
              <a:avLst>
                <a:gd name="adj" fmla="val 0"/>
              </a:avLst>
            </a:prstGeom>
            <a:solidFill>
              <a:srgbClr val="002060">
                <a:alpha val="20000"/>
              </a:srgb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9558" y="4213935"/>
              <a:ext cx="4828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Each phase is a member function.</a:t>
              </a:r>
              <a:endPara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0713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RasterStage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: public 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Stage&lt;8, 8, 32, </a:t>
            </a: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raster_stri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Pixel&gt;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 void </a:t>
            </a: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AssignTile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raster_stri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p) {</a:t>
            </a:r>
          </a:p>
          <a:p>
            <a:pPr marL="0" indent="0">
              <a:buNone/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this-&gt;</a:t>
            </a:r>
            <a:r>
              <a:rPr lang="en-US" sz="1200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assignToBin</a:t>
            </a:r>
            <a:r>
              <a:rPr lang="en-US" sz="12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p, </a:t>
            </a: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binID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...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inline void schedule(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binID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this-&gt;</a:t>
            </a:r>
            <a:r>
              <a:rPr lang="en-US" sz="1200" b="1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specifySchedule</a:t>
            </a:r>
            <a:r>
              <a:rPr lang="en-US" sz="12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LOAD_BALANCE);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inline void process(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raster_stri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p)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...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this-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2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emit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(Pixel(</a:t>
            </a: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color), 0);</a:t>
            </a:r>
          </a:p>
          <a:p>
            <a:pPr marL="0" indent="0">
              <a:buNone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...</a:t>
            </a:r>
          </a:p>
          <a:p>
            <a:pPr marL="0" indent="0">
              <a:buNone/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</a:p>
          <a:p>
            <a:pPr marL="0" indent="0">
              <a:buNone/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stage is a C++ class definition.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9119" y="1862053"/>
            <a:ext cx="8168901" cy="2255003"/>
            <a:chOff x="343949" y="2162014"/>
            <a:chExt cx="8168901" cy="2255003"/>
          </a:xfrm>
        </p:grpSpPr>
        <p:cxnSp>
          <p:nvCxnSpPr>
            <p:cNvPr id="12" name="Straight Connector 11"/>
            <p:cNvCxnSpPr>
              <a:endCxn id="13" idx="3"/>
            </p:cNvCxnSpPr>
            <p:nvPr/>
          </p:nvCxnSpPr>
          <p:spPr>
            <a:xfrm flipH="1" flipV="1">
              <a:off x="2952428" y="2309248"/>
              <a:ext cx="2087982" cy="10634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343950" y="2162014"/>
              <a:ext cx="2608478" cy="294467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85344" y="3163559"/>
              <a:ext cx="3427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Built-in routines identify common scenarios. </a:t>
              </a:r>
              <a:endPara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3595606" y="3177152"/>
              <a:ext cx="1427388" cy="37448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370883" y="3735303"/>
              <a:ext cx="1652111" cy="558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343949" y="3029919"/>
              <a:ext cx="3251657" cy="294467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9710" y="4122550"/>
              <a:ext cx="2991172" cy="294467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81091" y="1210858"/>
            <a:ext cx="6088589" cy="1139647"/>
            <a:chOff x="2986831" y="1167083"/>
            <a:chExt cx="6088589" cy="1139647"/>
          </a:xfrm>
        </p:grpSpPr>
        <p:cxnSp>
          <p:nvCxnSpPr>
            <p:cNvPr id="61" name="Straight Connector 60"/>
            <p:cNvCxnSpPr>
              <a:endCxn id="62" idx="2"/>
            </p:cNvCxnSpPr>
            <p:nvPr/>
          </p:nvCxnSpPr>
          <p:spPr>
            <a:xfrm flipH="1" flipV="1">
              <a:off x="4510936" y="1432618"/>
              <a:ext cx="884024" cy="3856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2986831" y="1167083"/>
              <a:ext cx="3048210" cy="265535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94960" y="1475733"/>
              <a:ext cx="36804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Templates specify tiling configuration.</a:t>
              </a:r>
              <a:endPara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3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8640" y="1188720"/>
            <a:ext cx="2706805" cy="3067052"/>
            <a:chOff x="798393" y="1214112"/>
            <a:chExt cx="2706805" cy="3067052"/>
          </a:xfrm>
        </p:grpSpPr>
        <p:sp>
          <p:nvSpPr>
            <p:cNvPr id="3" name="Rectangle 2"/>
            <p:cNvSpPr/>
            <p:nvPr/>
          </p:nvSpPr>
          <p:spPr>
            <a:xfrm>
              <a:off x="798393" y="1214112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A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98393" y="2061317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8393" y="2907478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9258" y="2061317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79258" y="2907478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393" y="3776196"/>
              <a:ext cx="1125940" cy="50496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Stage </a:t>
              </a:r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3" idx="2"/>
              <a:endCxn id="4" idx="0"/>
            </p:cNvCxnSpPr>
            <p:nvPr/>
          </p:nvCxnSpPr>
          <p:spPr>
            <a:xfrm>
              <a:off x="1361363" y="1719080"/>
              <a:ext cx="0" cy="342237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2"/>
              <a:endCxn id="6" idx="0"/>
            </p:cNvCxnSpPr>
            <p:nvPr/>
          </p:nvCxnSpPr>
          <p:spPr>
            <a:xfrm>
              <a:off x="1361363" y="2566285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2" idx="0"/>
            </p:cNvCxnSpPr>
            <p:nvPr/>
          </p:nvCxnSpPr>
          <p:spPr>
            <a:xfrm>
              <a:off x="1361363" y="3412446"/>
              <a:ext cx="0" cy="36375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3"/>
              <a:endCxn id="11" idx="1"/>
            </p:cNvCxnSpPr>
            <p:nvPr/>
          </p:nvCxnSpPr>
          <p:spPr>
            <a:xfrm>
              <a:off x="1924333" y="3159962"/>
              <a:ext cx="454925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" idx="0"/>
              <a:endCxn id="8" idx="2"/>
            </p:cNvCxnSpPr>
            <p:nvPr/>
          </p:nvCxnSpPr>
          <p:spPr>
            <a:xfrm flipV="1">
              <a:off x="2942228" y="2566285"/>
              <a:ext cx="0" cy="341193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1"/>
              <a:endCxn id="4" idx="3"/>
            </p:cNvCxnSpPr>
            <p:nvPr/>
          </p:nvCxnSpPr>
          <p:spPr>
            <a:xfrm flipH="1">
              <a:off x="1924333" y="2313801"/>
              <a:ext cx="454925" cy="0"/>
            </a:xfrm>
            <a:prstGeom prst="straightConnector1">
              <a:avLst/>
            </a:prstGeom>
            <a:ln>
              <a:solidFill>
                <a:srgbClr val="00002C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105400" y="2171700"/>
            <a:ext cx="1310640" cy="876300"/>
          </a:xfrm>
          <a:prstGeom prst="rect">
            <a:avLst/>
          </a:prstGeom>
          <a:solidFill>
            <a:schemeClr val="accent5"/>
          </a:solidFill>
          <a:ln>
            <a:solidFill>
              <a:srgbClr val="00002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1" name="Right Arrow 20"/>
          <p:cNvSpPr/>
          <p:nvPr/>
        </p:nvSpPr>
        <p:spPr>
          <a:xfrm rot="20132212">
            <a:off x="6655043" y="1989887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467788" flipV="1">
            <a:off x="6655042" y="2866188"/>
            <a:ext cx="925852" cy="36362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16987" y="1606586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5" name="Group 24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28" name="Group 27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86319" y="2871600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5" name="Group 44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46" name="Rectangle 45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09227" y="4404360"/>
            <a:ext cx="44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High-level programmability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88014" y="3732552"/>
            <a:ext cx="325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High-performance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89419" y="927110"/>
            <a:ext cx="2355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Flexibility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3474720" y="2272897"/>
            <a:ext cx="1490449" cy="598703"/>
          </a:xfrm>
          <a:prstGeom prst="rightArrow">
            <a:avLst>
              <a:gd name="adj1" fmla="val 50000"/>
              <a:gd name="adj2" fmla="val 623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pikoc implements the pipeline description.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071" y="1303794"/>
            <a:ext cx="1381259" cy="1014829"/>
            <a:chOff x="4381431" y="1276350"/>
            <a:chExt cx="1381259" cy="1014829"/>
          </a:xfrm>
        </p:grpSpPr>
        <p:grpSp>
          <p:nvGrpSpPr>
            <p:cNvPr id="6" name="Group 5"/>
            <p:cNvGrpSpPr/>
            <p:nvPr/>
          </p:nvGrpSpPr>
          <p:grpSpPr>
            <a:xfrm>
              <a:off x="4776106" y="1276350"/>
              <a:ext cx="591911" cy="609600"/>
              <a:chOff x="4776106" y="1276350"/>
              <a:chExt cx="591911" cy="609600"/>
            </a:xfrm>
          </p:grpSpPr>
          <p:sp>
            <p:nvSpPr>
              <p:cNvPr id="8" name="Folded Corner 7"/>
              <p:cNvSpPr/>
              <p:nvPr/>
            </p:nvSpPr>
            <p:spPr>
              <a:xfrm>
                <a:off x="4776106" y="1276350"/>
                <a:ext cx="591911" cy="609600"/>
              </a:xfrm>
              <a:prstGeom prst="foldedCorner">
                <a:avLst>
                  <a:gd name="adj" fmla="val 26141"/>
                </a:avLst>
              </a:prstGeom>
              <a:ln w="190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4841081" y="1343025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41081" y="1402556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841081" y="1462088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841081" y="1521619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841081" y="1583531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841081" y="1643062"/>
                <a:ext cx="46672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381431" y="1952625"/>
              <a:ext cx="1381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Pipeline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48834" y="2611310"/>
            <a:ext cx="1381259" cy="1151354"/>
            <a:chOff x="7576761" y="1993709"/>
            <a:chExt cx="1381259" cy="1151354"/>
          </a:xfrm>
        </p:grpSpPr>
        <p:grpSp>
          <p:nvGrpSpPr>
            <p:cNvPr id="41" name="Group 40"/>
            <p:cNvGrpSpPr/>
            <p:nvPr/>
          </p:nvGrpSpPr>
          <p:grpSpPr>
            <a:xfrm>
              <a:off x="7851014" y="1993709"/>
              <a:ext cx="712333" cy="746125"/>
              <a:chOff x="7851014" y="1993709"/>
              <a:chExt cx="712333" cy="74612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7851014" y="1993709"/>
                <a:ext cx="591911" cy="609600"/>
                <a:chOff x="4776106" y="1276350"/>
                <a:chExt cx="591911" cy="609600"/>
              </a:xfrm>
            </p:grpSpPr>
            <p:sp>
              <p:nvSpPr>
                <p:cNvPr id="34" name="Folded Corner 33"/>
                <p:cNvSpPr/>
                <p:nvPr/>
              </p:nvSpPr>
              <p:spPr>
                <a:xfrm>
                  <a:off x="4776106" y="1276350"/>
                  <a:ext cx="591911" cy="609600"/>
                </a:xfrm>
                <a:prstGeom prst="foldedCorner">
                  <a:avLst>
                    <a:gd name="adj" fmla="val 26141"/>
                  </a:avLst>
                </a:prstGeom>
                <a:ln w="1905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841081" y="1343025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841081" y="1402556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841081" y="1462088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841081" y="1521619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841081" y="1583531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841081" y="1643062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7911225" y="2060384"/>
                <a:ext cx="591911" cy="609600"/>
                <a:chOff x="4776106" y="1276350"/>
                <a:chExt cx="591911" cy="609600"/>
              </a:xfrm>
            </p:grpSpPr>
            <p:sp>
              <p:nvSpPr>
                <p:cNvPr id="26" name="Folded Corner 25"/>
                <p:cNvSpPr/>
                <p:nvPr/>
              </p:nvSpPr>
              <p:spPr>
                <a:xfrm>
                  <a:off x="4776106" y="1276350"/>
                  <a:ext cx="591911" cy="609600"/>
                </a:xfrm>
                <a:prstGeom prst="foldedCorner">
                  <a:avLst>
                    <a:gd name="adj" fmla="val 26141"/>
                  </a:avLst>
                </a:prstGeom>
                <a:ln w="1905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841081" y="1343025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841081" y="1402556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841081" y="1462088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841081" y="1521619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841081" y="1583531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841081" y="1643062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7971436" y="2130234"/>
                <a:ext cx="591911" cy="609600"/>
                <a:chOff x="4776106" y="1276350"/>
                <a:chExt cx="591911" cy="609600"/>
              </a:xfrm>
            </p:grpSpPr>
            <p:sp>
              <p:nvSpPr>
                <p:cNvPr id="18" name="Folded Corner 17"/>
                <p:cNvSpPr/>
                <p:nvPr/>
              </p:nvSpPr>
              <p:spPr>
                <a:xfrm>
                  <a:off x="4776106" y="1276350"/>
                  <a:ext cx="591911" cy="609600"/>
                </a:xfrm>
                <a:prstGeom prst="foldedCorner">
                  <a:avLst>
                    <a:gd name="adj" fmla="val 26141"/>
                  </a:avLst>
                </a:prstGeom>
                <a:ln w="1905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841081" y="1343025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841081" y="1402556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841081" y="1462088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841081" y="1521619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841081" y="1583531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841081" y="1643062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TextBox 16"/>
            <p:cNvSpPr txBox="1"/>
            <p:nvPr/>
          </p:nvSpPr>
          <p:spPr>
            <a:xfrm>
              <a:off x="7576761" y="2806509"/>
              <a:ext cx="1381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Stages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340273" y="2021602"/>
            <a:ext cx="2947973" cy="1560029"/>
            <a:chOff x="1340273" y="2021602"/>
            <a:chExt cx="2947973" cy="1560029"/>
          </a:xfrm>
        </p:grpSpPr>
        <p:sp>
          <p:nvSpPr>
            <p:cNvPr id="96" name="Right Arrow 95"/>
            <p:cNvSpPr/>
            <p:nvPr/>
          </p:nvSpPr>
          <p:spPr>
            <a:xfrm>
              <a:off x="1340273" y="2128458"/>
              <a:ext cx="401843" cy="39159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1881871" y="2021602"/>
              <a:ext cx="2406375" cy="1560029"/>
              <a:chOff x="1881871" y="2021602"/>
              <a:chExt cx="2406375" cy="1560029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81871" y="3183096"/>
                <a:ext cx="946357" cy="398535"/>
              </a:xfrm>
              <a:prstGeom prst="rect">
                <a:avLst/>
              </a:prstGeom>
              <a:solidFill>
                <a:schemeClr val="accent6">
                  <a:lumMod val="75000"/>
                  <a:lumOff val="25000"/>
                </a:schemeClr>
              </a:solidFill>
              <a:ln w="12700">
                <a:solidFill>
                  <a:srgbClr val="00002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clang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881871" y="2046970"/>
                <a:ext cx="946358" cy="605157"/>
              </a:xfrm>
              <a:prstGeom prst="rect">
                <a:avLst/>
              </a:prstGeom>
              <a:solidFill>
                <a:schemeClr val="accent6">
                  <a:lumMod val="75000"/>
                  <a:lumOff val="25000"/>
                </a:schemeClr>
              </a:solidFill>
              <a:ln w="12700">
                <a:solidFill>
                  <a:srgbClr val="00002C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pikoc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frontend</a:t>
                </a: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3453025" y="2021602"/>
                <a:ext cx="835221" cy="1261050"/>
                <a:chOff x="4654450" y="1276350"/>
                <a:chExt cx="835221" cy="1261050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776106" y="1276350"/>
                  <a:ext cx="591911" cy="609600"/>
                  <a:chOff x="4776106" y="1276350"/>
                  <a:chExt cx="591911" cy="609600"/>
                </a:xfrm>
              </p:grpSpPr>
              <p:sp>
                <p:nvSpPr>
                  <p:cNvPr id="89" name="Folded Corner 88"/>
                  <p:cNvSpPr/>
                  <p:nvPr/>
                </p:nvSpPr>
                <p:spPr>
                  <a:xfrm>
                    <a:off x="4776106" y="1276350"/>
                    <a:ext cx="591911" cy="609600"/>
                  </a:xfrm>
                  <a:prstGeom prst="foldedCorner">
                    <a:avLst>
                      <a:gd name="adj" fmla="val 26141"/>
                    </a:avLst>
                  </a:prstGeom>
                  <a:ln w="19050"/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4841081" y="1343025"/>
                    <a:ext cx="466725" cy="0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4841081" y="1402556"/>
                    <a:ext cx="466725" cy="0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4841081" y="1462088"/>
                    <a:ext cx="466725" cy="0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4841081" y="1521619"/>
                    <a:ext cx="466725" cy="0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4841081" y="1583531"/>
                    <a:ext cx="466725" cy="0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4841081" y="1643062"/>
                    <a:ext cx="466725" cy="0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4654450" y="1952625"/>
                  <a:ext cx="83522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Kernel</a:t>
                  </a:r>
                </a:p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plan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7" name="Up-Down Arrow 96"/>
              <p:cNvSpPr/>
              <p:nvPr/>
            </p:nvSpPr>
            <p:spPr>
              <a:xfrm>
                <a:off x="2195635" y="2695570"/>
                <a:ext cx="327171" cy="443706"/>
              </a:xfrm>
              <a:prstGeom prst="upDown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Right Arrow 97"/>
              <p:cNvSpPr/>
              <p:nvPr/>
            </p:nvSpPr>
            <p:spPr>
              <a:xfrm>
                <a:off x="2967984" y="2128458"/>
                <a:ext cx="401843" cy="391597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4373871" y="1250039"/>
            <a:ext cx="4657973" cy="2632925"/>
            <a:chOff x="4373871" y="1250039"/>
            <a:chExt cx="4657973" cy="2632925"/>
          </a:xfrm>
        </p:grpSpPr>
        <p:sp>
          <p:nvSpPr>
            <p:cNvPr id="54" name="Rectangle 53"/>
            <p:cNvSpPr/>
            <p:nvPr/>
          </p:nvSpPr>
          <p:spPr>
            <a:xfrm>
              <a:off x="4960230" y="2050191"/>
              <a:ext cx="1856919" cy="628900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 w="12700">
              <a:solidFill>
                <a:srgbClr val="00002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pikoc backend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538429" y="2621914"/>
              <a:ext cx="1381259" cy="1261050"/>
              <a:chOff x="4381431" y="1276350"/>
              <a:chExt cx="1381259" cy="126105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4776106" y="1276350"/>
                <a:ext cx="591911" cy="609600"/>
                <a:chOff x="4776106" y="1276350"/>
                <a:chExt cx="591911" cy="609600"/>
              </a:xfrm>
            </p:grpSpPr>
            <p:sp>
              <p:nvSpPr>
                <p:cNvPr id="65" name="Folded Corner 64"/>
                <p:cNvSpPr/>
                <p:nvPr/>
              </p:nvSpPr>
              <p:spPr>
                <a:xfrm>
                  <a:off x="4776106" y="1276350"/>
                  <a:ext cx="591911" cy="609600"/>
                </a:xfrm>
                <a:prstGeom prst="foldedCorner">
                  <a:avLst>
                    <a:gd name="adj" fmla="val 26141"/>
                  </a:avLst>
                </a:prstGeom>
                <a:ln w="1905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841081" y="1343025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841081" y="1402556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841081" y="1462088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841081" y="1521619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841081" y="1583531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4841081" y="1643062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Box 63"/>
              <p:cNvSpPr txBox="1"/>
              <p:nvPr/>
            </p:nvSpPr>
            <p:spPr>
              <a:xfrm>
                <a:off x="4381431" y="1952625"/>
                <a:ext cx="1381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Host Interface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426275" y="1250039"/>
              <a:ext cx="1605569" cy="1261050"/>
              <a:chOff x="4269276" y="1276350"/>
              <a:chExt cx="1605569" cy="126105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4776106" y="1276350"/>
                <a:ext cx="591911" cy="609600"/>
                <a:chOff x="4776106" y="1276350"/>
                <a:chExt cx="591911" cy="609600"/>
              </a:xfrm>
            </p:grpSpPr>
            <p:sp>
              <p:nvSpPr>
                <p:cNvPr id="75" name="Folded Corner 74"/>
                <p:cNvSpPr/>
                <p:nvPr/>
              </p:nvSpPr>
              <p:spPr>
                <a:xfrm>
                  <a:off x="4776106" y="1276350"/>
                  <a:ext cx="591911" cy="609600"/>
                </a:xfrm>
                <a:prstGeom prst="foldedCorner">
                  <a:avLst>
                    <a:gd name="adj" fmla="val 26141"/>
                  </a:avLst>
                </a:prstGeom>
                <a:ln w="1905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841081" y="1343025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841081" y="1402556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4841081" y="1462088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841081" y="1521619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841081" y="1583531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841081" y="1643062"/>
                  <a:ext cx="466725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Box 73"/>
              <p:cNvSpPr txBox="1"/>
              <p:nvPr/>
            </p:nvSpPr>
            <p:spPr>
              <a:xfrm>
                <a:off x="4269276" y="1952625"/>
                <a:ext cx="16055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Pipe Implementation</a:t>
                </a:r>
              </a:p>
            </p:txBody>
          </p:sp>
        </p:grpSp>
        <p:sp>
          <p:nvSpPr>
            <p:cNvPr id="99" name="Right Arrow 98"/>
            <p:cNvSpPr/>
            <p:nvPr/>
          </p:nvSpPr>
          <p:spPr>
            <a:xfrm>
              <a:off x="4373871" y="2128458"/>
              <a:ext cx="401843" cy="39159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960232" y="3183096"/>
              <a:ext cx="757962" cy="398535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 w="12700">
              <a:solidFill>
                <a:srgbClr val="00002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clang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842652" y="3183096"/>
              <a:ext cx="974498" cy="398535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 w="12700">
              <a:solidFill>
                <a:srgbClr val="00002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libNVVM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4" name="Up-Down Arrow 103"/>
            <p:cNvSpPr/>
            <p:nvPr/>
          </p:nvSpPr>
          <p:spPr>
            <a:xfrm>
              <a:off x="5175627" y="2695570"/>
              <a:ext cx="327171" cy="443706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dk1"/>
                </a:solidFill>
              </a:endParaRPr>
            </a:p>
          </p:txBody>
        </p:sp>
        <p:sp>
          <p:nvSpPr>
            <p:cNvPr id="105" name="Up-Down Arrow 104"/>
            <p:cNvSpPr/>
            <p:nvPr/>
          </p:nvSpPr>
          <p:spPr>
            <a:xfrm>
              <a:off x="6166315" y="2695570"/>
              <a:ext cx="327171" cy="443706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dk1"/>
                </a:solidFill>
              </a:endParaRPr>
            </a:p>
          </p:txBody>
        </p:sp>
        <p:sp>
          <p:nvSpPr>
            <p:cNvPr id="106" name="Right Arrow 105"/>
            <p:cNvSpPr/>
            <p:nvPr/>
          </p:nvSpPr>
          <p:spPr>
            <a:xfrm>
              <a:off x="6956018" y="2128458"/>
              <a:ext cx="401843" cy="39159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608484" y="3929502"/>
            <a:ext cx="3765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Frontend walks the AST and performs high-level optimizations.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25560" y="3929502"/>
            <a:ext cx="335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Backend uses LLVM to generate optimized device code.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3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1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graphics pipelines utilize spatial tiling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0197" y="1580367"/>
            <a:ext cx="8296603" cy="2120118"/>
            <a:chOff x="390197" y="1580367"/>
            <a:chExt cx="8296603" cy="2120118"/>
          </a:xfrm>
        </p:grpSpPr>
        <p:sp>
          <p:nvSpPr>
            <p:cNvPr id="13" name="Rectangle 12"/>
            <p:cNvSpPr/>
            <p:nvPr/>
          </p:nvSpPr>
          <p:spPr>
            <a:xfrm>
              <a:off x="7848600" y="2750820"/>
              <a:ext cx="21336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197" y="1580367"/>
              <a:ext cx="8296603" cy="212011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057400" y="4160520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parallelism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04800" y="3309294"/>
            <a:ext cx="1582724" cy="1582724"/>
          </a:xfrm>
          <a:prstGeom prst="star5">
            <a:avLst>
              <a:gd name="adj" fmla="val 22920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Redo this diagram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graphics pipelines utilize spatial tiling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46"/>
          <a:stretch/>
        </p:blipFill>
        <p:spPr>
          <a:xfrm>
            <a:off x="304800" y="1580662"/>
            <a:ext cx="8382000" cy="2120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4160520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locality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04800" y="3309294"/>
            <a:ext cx="1582724" cy="1582724"/>
          </a:xfrm>
          <a:prstGeom prst="star5">
            <a:avLst>
              <a:gd name="adj" fmla="val 22920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Redo this diagram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patney.NVIDIA.COM\Desktop\Deferred_rendering_pass_n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4500"/>
          <a:stretch/>
        </p:blipFill>
        <p:spPr bwMode="auto">
          <a:xfrm>
            <a:off x="274320" y="146304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patney.NVIDIA.COM\Desktop\Deferred_rendering_pass_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4500"/>
          <a:stretch/>
        </p:blipFill>
        <p:spPr bwMode="auto">
          <a:xfrm>
            <a:off x="3844290" y="338328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295650" y="1463040"/>
            <a:ext cx="2194560" cy="2194560"/>
            <a:chOff x="3200400" y="1463040"/>
            <a:chExt cx="2194560" cy="2194560"/>
          </a:xfrm>
        </p:grpSpPr>
        <p:pic>
          <p:nvPicPr>
            <p:cNvPr id="5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r="70750" b="75000"/>
            <a:stretch/>
          </p:blipFill>
          <p:spPr bwMode="auto">
            <a:xfrm>
              <a:off x="3200400" y="1463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r="52143" b="75000"/>
            <a:stretch/>
          </p:blipFill>
          <p:spPr bwMode="auto">
            <a:xfrm>
              <a:off x="3749040" y="1463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r="33393" b="75000"/>
            <a:stretch/>
          </p:blipFill>
          <p:spPr bwMode="auto">
            <a:xfrm>
              <a:off x="4297680" y="1463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r="14643" b="75000"/>
            <a:stretch/>
          </p:blipFill>
          <p:spPr bwMode="auto">
            <a:xfrm>
              <a:off x="4846320" y="1463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t="25000" r="70750" b="50000"/>
            <a:stretch/>
          </p:blipFill>
          <p:spPr bwMode="auto">
            <a:xfrm>
              <a:off x="3200400" y="20116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t="25000" r="52143" b="50000"/>
            <a:stretch/>
          </p:blipFill>
          <p:spPr bwMode="auto">
            <a:xfrm>
              <a:off x="3749040" y="20116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t="25000" r="33393" b="50000"/>
            <a:stretch/>
          </p:blipFill>
          <p:spPr bwMode="auto">
            <a:xfrm>
              <a:off x="4297680" y="20116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t="25000" r="14643" b="50000"/>
            <a:stretch/>
          </p:blipFill>
          <p:spPr bwMode="auto">
            <a:xfrm>
              <a:off x="4846320" y="20116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t="50000" r="70750" b="25000"/>
            <a:stretch/>
          </p:blipFill>
          <p:spPr bwMode="auto">
            <a:xfrm>
              <a:off x="3200400" y="25603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t="50000" r="52143" b="25000"/>
            <a:stretch/>
          </p:blipFill>
          <p:spPr bwMode="auto">
            <a:xfrm>
              <a:off x="3749040" y="25603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t="50000" r="33393" b="25000"/>
            <a:stretch/>
          </p:blipFill>
          <p:spPr bwMode="auto">
            <a:xfrm>
              <a:off x="4297680" y="25603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t="50000" r="14643" b="25000"/>
            <a:stretch/>
          </p:blipFill>
          <p:spPr bwMode="auto">
            <a:xfrm>
              <a:off x="4846320" y="25603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t="75000" r="70750"/>
            <a:stretch/>
          </p:blipFill>
          <p:spPr bwMode="auto">
            <a:xfrm>
              <a:off x="3200400" y="310896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t="75000" r="52143"/>
            <a:stretch/>
          </p:blipFill>
          <p:spPr bwMode="auto">
            <a:xfrm>
              <a:off x="3749040" y="310896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t="75000" r="33393"/>
            <a:stretch/>
          </p:blipFill>
          <p:spPr bwMode="auto">
            <a:xfrm>
              <a:off x="4297680" y="310896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t="75000" r="14643"/>
            <a:stretch/>
          </p:blipFill>
          <p:spPr bwMode="auto">
            <a:xfrm>
              <a:off x="4846320" y="310896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798925" y="-435594"/>
            <a:ext cx="2448870" cy="1755558"/>
            <a:chOff x="6269714" y="1737360"/>
            <a:chExt cx="2448870" cy="1755558"/>
          </a:xfrm>
        </p:grpSpPr>
        <p:sp>
          <p:nvSpPr>
            <p:cNvPr id="3" name="Sun 2"/>
            <p:cNvSpPr/>
            <p:nvPr/>
          </p:nvSpPr>
          <p:spPr>
            <a:xfrm>
              <a:off x="6269714" y="2935254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un 21"/>
            <p:cNvSpPr/>
            <p:nvPr/>
          </p:nvSpPr>
          <p:spPr>
            <a:xfrm>
              <a:off x="7365332" y="3236946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n 22"/>
            <p:cNvSpPr/>
            <p:nvPr/>
          </p:nvSpPr>
          <p:spPr>
            <a:xfrm>
              <a:off x="8462612" y="2560320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un 23"/>
            <p:cNvSpPr/>
            <p:nvPr/>
          </p:nvSpPr>
          <p:spPr>
            <a:xfrm>
              <a:off x="7535344" y="1737360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14820" y="1463040"/>
            <a:ext cx="2197660" cy="2194560"/>
            <a:chOff x="6397700" y="1463040"/>
            <a:chExt cx="2197660" cy="2194560"/>
          </a:xfrm>
        </p:grpSpPr>
        <p:pic>
          <p:nvPicPr>
            <p:cNvPr id="43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1" r="70752" b="75000"/>
            <a:stretch/>
          </p:blipFill>
          <p:spPr bwMode="auto">
            <a:xfrm>
              <a:off x="6397700" y="1463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1" r="51875" b="75000"/>
            <a:stretch/>
          </p:blipFill>
          <p:spPr bwMode="auto">
            <a:xfrm>
              <a:off x="6950860" y="1463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1" r="33125" b="75000"/>
            <a:stretch/>
          </p:blipFill>
          <p:spPr bwMode="auto">
            <a:xfrm>
              <a:off x="7499500" y="1463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1" r="14375" b="75000"/>
            <a:stretch/>
          </p:blipFill>
          <p:spPr bwMode="auto">
            <a:xfrm>
              <a:off x="8046720" y="1463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25001" r="70752" b="50000"/>
            <a:stretch/>
          </p:blipFill>
          <p:spPr bwMode="auto">
            <a:xfrm>
              <a:off x="6397700" y="20116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25001" r="51875" b="50000"/>
            <a:stretch/>
          </p:blipFill>
          <p:spPr bwMode="auto">
            <a:xfrm>
              <a:off x="6950860" y="20116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25001" r="33125" b="50000"/>
            <a:stretch/>
          </p:blipFill>
          <p:spPr bwMode="auto">
            <a:xfrm>
              <a:off x="7499500" y="20116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25001" r="14375" b="50000"/>
            <a:stretch/>
          </p:blipFill>
          <p:spPr bwMode="auto">
            <a:xfrm>
              <a:off x="8046720" y="20116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50000" r="70752" b="25002"/>
            <a:stretch/>
          </p:blipFill>
          <p:spPr bwMode="auto">
            <a:xfrm>
              <a:off x="6397700" y="25603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50000" r="51875" b="25002"/>
            <a:stretch/>
          </p:blipFill>
          <p:spPr bwMode="auto">
            <a:xfrm>
              <a:off x="6950860" y="25603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50000" r="33125" b="25002"/>
            <a:stretch/>
          </p:blipFill>
          <p:spPr bwMode="auto">
            <a:xfrm>
              <a:off x="7499500" y="25603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50000" r="14375" b="25002"/>
            <a:stretch/>
          </p:blipFill>
          <p:spPr bwMode="auto">
            <a:xfrm>
              <a:off x="8046720" y="25603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74998" r="70752" b="4"/>
            <a:stretch/>
          </p:blipFill>
          <p:spPr bwMode="auto">
            <a:xfrm>
              <a:off x="6402220" y="310896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74998" r="51875" b="4"/>
            <a:stretch/>
          </p:blipFill>
          <p:spPr bwMode="auto">
            <a:xfrm>
              <a:off x="6950860" y="310896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74998" r="33125" b="4"/>
            <a:stretch/>
          </p:blipFill>
          <p:spPr bwMode="auto">
            <a:xfrm>
              <a:off x="7499500" y="310896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74998" r="14375" b="4"/>
            <a:stretch/>
          </p:blipFill>
          <p:spPr bwMode="auto">
            <a:xfrm>
              <a:off x="8046720" y="310896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Right Arrow 77"/>
          <p:cNvSpPr/>
          <p:nvPr/>
        </p:nvSpPr>
        <p:spPr>
          <a:xfrm>
            <a:off x="2652592" y="2364521"/>
            <a:ext cx="548638" cy="39159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5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3243263" y="2538889"/>
            <a:ext cx="2286000" cy="5539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Piko</a:t>
            </a:r>
            <a:endParaRPr lang="en-US" sz="3000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8" name="Left Brace 107"/>
          <p:cNvSpPr/>
          <p:nvPr/>
        </p:nvSpPr>
        <p:spPr>
          <a:xfrm rot="5400000">
            <a:off x="4186238" y="235745"/>
            <a:ext cx="400051" cy="6286500"/>
          </a:xfrm>
          <a:prstGeom prst="leftBrace">
            <a:avLst>
              <a:gd name="adj1" fmla="val 97917"/>
              <a:gd name="adj2" fmla="val 50000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493327" y="3810654"/>
            <a:ext cx="664086" cy="664086"/>
            <a:chOff x="1828800" y="1752600"/>
            <a:chExt cx="1295400" cy="1295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10" name="Group 109"/>
            <p:cNvGrpSpPr/>
            <p:nvPr/>
          </p:nvGrpSpPr>
          <p:grpSpPr>
            <a:xfrm>
              <a:off x="1828800" y="1752600"/>
              <a:ext cx="1295400" cy="1295400"/>
              <a:chOff x="1828800" y="1752600"/>
              <a:chExt cx="1295400" cy="12954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112" name="Group 111"/>
              <p:cNvGrpSpPr/>
              <p:nvPr/>
            </p:nvGrpSpPr>
            <p:grpSpPr>
              <a:xfrm rot="5400000"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1828800" y="1981200"/>
                <a:ext cx="1295400" cy="838200"/>
                <a:chOff x="1828800" y="1981200"/>
                <a:chExt cx="1295400" cy="838200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1828800" y="1981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1828800" y="21336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828800" y="22860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828800" y="24384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1828800" y="25908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1828800" y="2743200"/>
                  <a:ext cx="1295400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11" name="Rectangle 110"/>
            <p:cNvSpPr/>
            <p:nvPr/>
          </p:nvSpPr>
          <p:spPr>
            <a:xfrm>
              <a:off x="1981200" y="1905000"/>
              <a:ext cx="990600" cy="9906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  <a:latin typeface="Calibri"/>
                </a:rPr>
                <a:t>CPU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289391" y="3891525"/>
            <a:ext cx="925422" cy="524034"/>
            <a:chOff x="4106906" y="5554314"/>
            <a:chExt cx="1233896" cy="698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7" name="Group 126"/>
            <p:cNvGrpSpPr/>
            <p:nvPr/>
          </p:nvGrpSpPr>
          <p:grpSpPr>
            <a:xfrm rot="900000">
              <a:off x="4106906" y="5554314"/>
              <a:ext cx="1233896" cy="698712"/>
              <a:chOff x="4557410" y="609600"/>
              <a:chExt cx="1614790" cy="914400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4899660" y="1447800"/>
                <a:ext cx="994306" cy="762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7200000">
                  <a:rot lat="180000" lon="210000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724400" y="609600"/>
                <a:ext cx="91713" cy="9144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557410" y="685800"/>
                <a:ext cx="1614790" cy="76200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591175" y="890587"/>
                <a:ext cx="352425" cy="352425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14300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4876800" y="976313"/>
                <a:ext cx="599620" cy="204787"/>
                <a:chOff x="4817837" y="914400"/>
                <a:chExt cx="599620" cy="242887"/>
              </a:xfrm>
              <a:scene3d>
                <a:camera prst="perspectiveContrastingLeftFacing" fov="5100000">
                  <a:rot lat="0" lon="2100000" rev="0"/>
                </a:camera>
                <a:lightRig rig="threePt" dir="t"/>
              </a:scene3d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4817837" y="914400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4817837" y="1081087"/>
                  <a:ext cx="599620" cy="762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28" name="Rectangle 127"/>
            <p:cNvSpPr/>
            <p:nvPr/>
          </p:nvSpPr>
          <p:spPr>
            <a:xfrm>
              <a:off x="4283214" y="5680553"/>
              <a:ext cx="746359" cy="400109"/>
            </a:xfrm>
            <a:prstGeom prst="rect">
              <a:avLst/>
            </a:prstGeom>
            <a:scene3d>
              <a:camera prst="perspectiveContrastingLeftFacing" fov="5400000">
                <a:rot lat="134702" lon="1444934" rev="20739408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kern="0" dirty="0">
                  <a:solidFill>
                    <a:prstClr val="white"/>
                  </a:solidFill>
                </a:rPr>
                <a:t>GPU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03364" y="3810655"/>
            <a:ext cx="2154700" cy="668529"/>
            <a:chOff x="5591552" y="4753510"/>
            <a:chExt cx="2872933" cy="89137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7" name="Group 136"/>
            <p:cNvGrpSpPr/>
            <p:nvPr/>
          </p:nvGrpSpPr>
          <p:grpSpPr>
            <a:xfrm>
              <a:off x="7230589" y="4861338"/>
              <a:ext cx="1233896" cy="698712"/>
              <a:chOff x="4106906" y="5554314"/>
              <a:chExt cx="1233896" cy="698712"/>
            </a:xfrm>
          </p:grpSpPr>
          <p:grpSp>
            <p:nvGrpSpPr>
              <p:cNvPr id="156" name="Group 155"/>
              <p:cNvGrpSpPr/>
              <p:nvPr/>
            </p:nvGrpSpPr>
            <p:grpSpPr>
              <a:xfrm rot="900000">
                <a:off x="4106906" y="5554314"/>
                <a:ext cx="1233896" cy="698712"/>
                <a:chOff x="4557410" y="609600"/>
                <a:chExt cx="1614790" cy="914400"/>
              </a:xfrm>
            </p:grpSpPr>
            <p:sp>
              <p:nvSpPr>
                <p:cNvPr id="158" name="Rectangle 157"/>
                <p:cNvSpPr/>
                <p:nvPr/>
              </p:nvSpPr>
              <p:spPr>
                <a:xfrm>
                  <a:off x="4899660" y="1447800"/>
                  <a:ext cx="994306" cy="762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ContrastingLeftFacing" fov="7200000">
                    <a:rot lat="180000" lon="2100003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4724400" y="609600"/>
                  <a:ext cx="91713" cy="9144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ContrastingLeftFacing" fov="5100000">
                    <a:rot lat="0" lon="21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4557410" y="685800"/>
                  <a:ext cx="1614790" cy="762000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25400" cap="flat" cmpd="sng" algn="ctr">
                  <a:noFill/>
                  <a:prstDash val="solid"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cene3d>
                  <a:camera prst="perspectiveFront" fov="5100000">
                    <a:rot lat="0" lon="2100000" rev="0"/>
                  </a:camera>
                  <a:lightRig rig="flood" dir="t">
                    <a:rot lat="0" lon="0" rev="13800000"/>
                  </a:lightRig>
                </a:scene3d>
                <a:sp3d extrusionH="107950" prstMaterial="plastic">
                  <a:bevelT w="82550" h="63500" prst="divot"/>
                  <a:bevelB/>
                </a:sp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5591175" y="890587"/>
                  <a:ext cx="352425" cy="352425"/>
                </a:xfrm>
                <a:prstGeom prst="ellipse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143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perspectiveContrastingLeftFacing" fov="5100000">
                    <a:rot lat="0" lon="21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4876800" y="976313"/>
                  <a:ext cx="599620" cy="204787"/>
                  <a:chOff x="4817837" y="914400"/>
                  <a:chExt cx="599620" cy="242887"/>
                </a:xfrm>
                <a:scene3d>
                  <a:camera prst="perspectiveContrastingLeftFacing" fov="5100000">
                    <a:rot lat="0" lon="2100000" rev="0"/>
                  </a:camera>
                  <a:lightRig rig="threePt" dir="t"/>
                </a:scene3d>
              </p:grpSpPr>
              <p:sp>
                <p:nvSpPr>
                  <p:cNvPr id="163" name="Rectangle 162"/>
                  <p:cNvSpPr/>
                  <p:nvPr/>
                </p:nvSpPr>
                <p:spPr>
                  <a:xfrm>
                    <a:off x="4817837" y="914400"/>
                    <a:ext cx="599620" cy="7620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4817837" y="1081087"/>
                    <a:ext cx="599620" cy="7620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57" name="Rectangle 156"/>
              <p:cNvSpPr/>
              <p:nvPr/>
            </p:nvSpPr>
            <p:spPr>
              <a:xfrm>
                <a:off x="4283214" y="5680553"/>
                <a:ext cx="746359" cy="400109"/>
              </a:xfrm>
              <a:prstGeom prst="rect">
                <a:avLst/>
              </a:prstGeom>
              <a:scene3d>
                <a:camera prst="perspectiveContrastingLeftFacing" fov="5400000">
                  <a:rot lat="134702" lon="1444934" rev="20739408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white"/>
                    </a:solidFill>
                  </a:rPr>
                  <a:t>GPU</a:t>
                </a: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5591552" y="4753510"/>
              <a:ext cx="885448" cy="885448"/>
              <a:chOff x="1828800" y="1752600"/>
              <a:chExt cx="1295400" cy="129540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828800" y="1752600"/>
                <a:ext cx="1295400" cy="1295400"/>
                <a:chOff x="1828800" y="1752600"/>
                <a:chExt cx="1295400" cy="1295400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grpSp>
              <p:nvGrpSpPr>
                <p:cNvPr id="142" name="Group 141"/>
                <p:cNvGrpSpPr/>
                <p:nvPr/>
              </p:nvGrpSpPr>
              <p:grpSpPr>
                <a:xfrm rot="5400000">
                  <a:off x="1828800" y="1981200"/>
                  <a:ext cx="1295400" cy="838200"/>
                  <a:chOff x="1828800" y="1981200"/>
                  <a:chExt cx="1295400" cy="838200"/>
                </a:xfrm>
              </p:grpSpPr>
              <p:sp>
                <p:nvSpPr>
                  <p:cNvPr id="150" name="Rectangle 149"/>
                  <p:cNvSpPr/>
                  <p:nvPr/>
                </p:nvSpPr>
                <p:spPr>
                  <a:xfrm>
                    <a:off x="1828800" y="19812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1828800" y="21336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1828800" y="22860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1828800" y="24384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1828800" y="25908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1828800" y="27432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1828800" y="1981200"/>
                  <a:ext cx="1295400" cy="838200"/>
                  <a:chOff x="1828800" y="1981200"/>
                  <a:chExt cx="1295400" cy="838200"/>
                </a:xfrm>
              </p:grpSpPr>
              <p:sp>
                <p:nvSpPr>
                  <p:cNvPr id="144" name="Rectangle 143"/>
                  <p:cNvSpPr/>
                  <p:nvPr/>
                </p:nvSpPr>
                <p:spPr>
                  <a:xfrm>
                    <a:off x="1828800" y="19812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1828800" y="21336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1828800" y="22860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>
                    <a:off x="1828800" y="24384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1828800" y="25908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1828800" y="2743200"/>
                    <a:ext cx="1295400" cy="76200"/>
                  </a:xfrm>
                  <a:prstGeom prst="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defTabSz="6858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5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41" name="Rectangle 140"/>
              <p:cNvSpPr/>
              <p:nvPr/>
            </p:nvSpPr>
            <p:spPr>
              <a:xfrm>
                <a:off x="1981200" y="1905000"/>
                <a:ext cx="990600" cy="990600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white"/>
                    </a:solidFill>
                    <a:latin typeface="Calibri"/>
                  </a:rPr>
                  <a:t>CPU</a:t>
                </a: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6484905" y="4783107"/>
              <a:ext cx="84761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kern="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</a:p>
          </p:txBody>
        </p:sp>
      </p:grpSp>
      <p:pic>
        <p:nvPicPr>
          <p:cNvPr id="165" name="Picture 20" descr="http://danhf.files.wordpress.com/2011/08/rise-of-the-planet-of-the-apes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/>
          <a:stretch/>
        </p:blipFill>
        <p:spPr bwMode="auto">
          <a:xfrm>
            <a:off x="1335883" y="328612"/>
            <a:ext cx="1478756" cy="9572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32" descr="Gran Turis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1"/>
          <a:stretch/>
        </p:blipFill>
        <p:spPr bwMode="auto">
          <a:xfrm>
            <a:off x="2986089" y="328612"/>
            <a:ext cx="1512178" cy="9572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2" descr="http://www.stsci.edu/jwst/instruments/miri/instrumentdesign/images/MIRI_All_2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5"/>
          <a:stretch/>
        </p:blipFill>
        <p:spPr bwMode="auto">
          <a:xfrm>
            <a:off x="4700590" y="328613"/>
            <a:ext cx="1343530" cy="9572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67" descr="http://cdn.physorg.com/newman/gfx/news/hires/2012/2-themisceleb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5" y="328614"/>
            <a:ext cx="1276349" cy="9572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14463" y="1521619"/>
            <a:ext cx="1300162" cy="176213"/>
            <a:chOff x="1414463" y="1521619"/>
            <a:chExt cx="1300162" cy="1762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70" name="Straight Arrow Connector 169"/>
            <p:cNvCxnSpPr>
              <a:stCxn id="174" idx="3"/>
              <a:endCxn id="177" idx="1"/>
            </p:cNvCxnSpPr>
            <p:nvPr/>
          </p:nvCxnSpPr>
          <p:spPr>
            <a:xfrm>
              <a:off x="1607344" y="1607344"/>
              <a:ext cx="17145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71" name="Straight Arrow Connector 170"/>
            <p:cNvCxnSpPr>
              <a:stCxn id="177" idx="3"/>
              <a:endCxn id="175" idx="1"/>
            </p:cNvCxnSpPr>
            <p:nvPr/>
          </p:nvCxnSpPr>
          <p:spPr>
            <a:xfrm>
              <a:off x="1971674" y="1607344"/>
              <a:ext cx="182167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72" name="Straight Arrow Connector 171"/>
            <p:cNvCxnSpPr>
              <a:stCxn id="175" idx="3"/>
              <a:endCxn id="176" idx="1"/>
            </p:cNvCxnSpPr>
            <p:nvPr/>
          </p:nvCxnSpPr>
          <p:spPr>
            <a:xfrm>
              <a:off x="2346721" y="1607344"/>
              <a:ext cx="175022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73" name="Elbow Connector 172"/>
            <p:cNvCxnSpPr>
              <a:stCxn id="177" idx="2"/>
              <a:endCxn id="174" idx="2"/>
            </p:cNvCxnSpPr>
            <p:nvPr/>
          </p:nvCxnSpPr>
          <p:spPr>
            <a:xfrm rot="5400000">
              <a:off x="1693068" y="1510904"/>
              <a:ext cx="9525" cy="364331"/>
            </a:xfrm>
            <a:prstGeom prst="bent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174" name="Rectangle 173"/>
            <p:cNvSpPr/>
            <p:nvPr/>
          </p:nvSpPr>
          <p:spPr>
            <a:xfrm>
              <a:off x="1414463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153841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521744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778794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92097" y="1464469"/>
            <a:ext cx="1300162" cy="285750"/>
            <a:chOff x="3092097" y="1464469"/>
            <a:chExt cx="1300162" cy="2857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79" name="Straight Arrow Connector 178"/>
            <p:cNvCxnSpPr>
              <a:stCxn id="182" idx="3"/>
              <a:endCxn id="185" idx="1"/>
            </p:cNvCxnSpPr>
            <p:nvPr/>
          </p:nvCxnSpPr>
          <p:spPr>
            <a:xfrm>
              <a:off x="3284978" y="1607344"/>
              <a:ext cx="17145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80" name="Straight Arrow Connector 179"/>
            <p:cNvCxnSpPr>
              <a:stCxn id="185" idx="3"/>
              <a:endCxn id="183" idx="1"/>
            </p:cNvCxnSpPr>
            <p:nvPr/>
          </p:nvCxnSpPr>
          <p:spPr>
            <a:xfrm>
              <a:off x="3649308" y="1607344"/>
              <a:ext cx="182167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81" name="Straight Arrow Connector 180"/>
            <p:cNvCxnSpPr>
              <a:stCxn id="183" idx="3"/>
              <a:endCxn id="184" idx="1"/>
            </p:cNvCxnSpPr>
            <p:nvPr/>
          </p:nvCxnSpPr>
          <p:spPr>
            <a:xfrm>
              <a:off x="4024355" y="1607344"/>
              <a:ext cx="175022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182" name="Rectangle 181"/>
            <p:cNvSpPr/>
            <p:nvPr/>
          </p:nvSpPr>
          <p:spPr>
            <a:xfrm>
              <a:off x="3092097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831475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199378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456428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4079082" y="1464469"/>
              <a:ext cx="0" cy="28575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Elbow Connector 186"/>
            <p:cNvCxnSpPr>
              <a:stCxn id="183" idx="2"/>
              <a:endCxn id="184" idx="2"/>
            </p:cNvCxnSpPr>
            <p:nvPr/>
          </p:nvCxnSpPr>
          <p:spPr>
            <a:xfrm rot="16200000" flipH="1">
              <a:off x="4111866" y="1509117"/>
              <a:ext cx="9525" cy="367903"/>
            </a:xfrm>
            <a:prstGeom prst="bent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4700590" y="1464469"/>
            <a:ext cx="1300162" cy="514350"/>
            <a:chOff x="4700590" y="1464469"/>
            <a:chExt cx="1300162" cy="514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89" name="Straight Arrow Connector 188"/>
            <p:cNvCxnSpPr>
              <a:stCxn id="192" idx="3"/>
              <a:endCxn id="195" idx="1"/>
            </p:cNvCxnSpPr>
            <p:nvPr/>
          </p:nvCxnSpPr>
          <p:spPr>
            <a:xfrm>
              <a:off x="4893471" y="1607344"/>
              <a:ext cx="17145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90" name="Straight Arrow Connector 189"/>
            <p:cNvCxnSpPr>
              <a:stCxn id="195" idx="3"/>
              <a:endCxn id="193" idx="1"/>
            </p:cNvCxnSpPr>
            <p:nvPr/>
          </p:nvCxnSpPr>
          <p:spPr>
            <a:xfrm>
              <a:off x="5257801" y="1607344"/>
              <a:ext cx="182167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91" name="Straight Arrow Connector 190"/>
            <p:cNvCxnSpPr>
              <a:stCxn id="193" idx="3"/>
              <a:endCxn id="194" idx="1"/>
            </p:cNvCxnSpPr>
            <p:nvPr/>
          </p:nvCxnSpPr>
          <p:spPr>
            <a:xfrm>
              <a:off x="5632848" y="1607344"/>
              <a:ext cx="175022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192" name="Rectangle 191"/>
            <p:cNvSpPr/>
            <p:nvPr/>
          </p:nvSpPr>
          <p:spPr>
            <a:xfrm>
              <a:off x="4700590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439968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807871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064921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5693570" y="1464469"/>
              <a:ext cx="0" cy="28575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sp>
          <p:nvSpPr>
            <p:cNvPr id="197" name="Rectangle 196"/>
            <p:cNvSpPr/>
            <p:nvPr/>
          </p:nvSpPr>
          <p:spPr>
            <a:xfrm>
              <a:off x="5064921" y="180736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8" name="Elbow Connector 197"/>
            <p:cNvCxnSpPr>
              <a:stCxn id="193" idx="2"/>
              <a:endCxn id="197" idx="3"/>
            </p:cNvCxnSpPr>
            <p:nvPr/>
          </p:nvCxnSpPr>
          <p:spPr>
            <a:xfrm rot="5400000">
              <a:off x="5297092" y="1653778"/>
              <a:ext cx="200025" cy="278607"/>
            </a:xfrm>
            <a:prstGeom prst="bentConnector2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99" name="Elbow Connector 198"/>
            <p:cNvCxnSpPr>
              <a:stCxn id="197" idx="1"/>
              <a:endCxn id="192" idx="2"/>
            </p:cNvCxnSpPr>
            <p:nvPr/>
          </p:nvCxnSpPr>
          <p:spPr>
            <a:xfrm rot="10800000">
              <a:off x="4797031" y="1693069"/>
              <a:ext cx="267890" cy="200025"/>
            </a:xfrm>
            <a:prstGeom prst="bentConnector2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6386513" y="1521619"/>
            <a:ext cx="935831" cy="457200"/>
            <a:chOff x="6386513" y="1521619"/>
            <a:chExt cx="935831" cy="4572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201" name="Straight Arrow Connector 200"/>
            <p:cNvCxnSpPr>
              <a:stCxn id="205" idx="3"/>
              <a:endCxn id="203" idx="1"/>
            </p:cNvCxnSpPr>
            <p:nvPr/>
          </p:nvCxnSpPr>
          <p:spPr>
            <a:xfrm>
              <a:off x="6579394" y="1607344"/>
              <a:ext cx="182167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202" name="Straight Arrow Connector 201"/>
            <p:cNvCxnSpPr>
              <a:stCxn id="203" idx="3"/>
              <a:endCxn id="204" idx="1"/>
            </p:cNvCxnSpPr>
            <p:nvPr/>
          </p:nvCxnSpPr>
          <p:spPr>
            <a:xfrm>
              <a:off x="6954441" y="1607344"/>
              <a:ext cx="175022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03" name="Rectangle 202"/>
            <p:cNvSpPr/>
            <p:nvPr/>
          </p:nvSpPr>
          <p:spPr>
            <a:xfrm>
              <a:off x="6761560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129463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386513" y="152161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6" name="Elbow Connector 205"/>
            <p:cNvCxnSpPr>
              <a:stCxn id="205" idx="2"/>
              <a:endCxn id="207" idx="1"/>
            </p:cNvCxnSpPr>
            <p:nvPr/>
          </p:nvCxnSpPr>
          <p:spPr>
            <a:xfrm rot="16200000" flipH="1">
              <a:off x="6522244" y="1653778"/>
              <a:ext cx="200025" cy="278607"/>
            </a:xfrm>
            <a:prstGeom prst="bentConnector2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07" name="Rectangle 206"/>
            <p:cNvSpPr/>
            <p:nvPr/>
          </p:nvSpPr>
          <p:spPr>
            <a:xfrm>
              <a:off x="6761560" y="1807369"/>
              <a:ext cx="192881" cy="17145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8" name="Elbow Connector 207"/>
            <p:cNvCxnSpPr>
              <a:stCxn id="207" idx="3"/>
              <a:endCxn id="204" idx="2"/>
            </p:cNvCxnSpPr>
            <p:nvPr/>
          </p:nvCxnSpPr>
          <p:spPr>
            <a:xfrm flipV="1">
              <a:off x="6954441" y="1693069"/>
              <a:ext cx="271463" cy="200025"/>
            </a:xfrm>
            <a:prstGeom prst="bentConnector2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</p:grpSp>
      <p:sp>
        <p:nvSpPr>
          <p:cNvPr id="209" name="Left Brace 208"/>
          <p:cNvSpPr/>
          <p:nvPr/>
        </p:nvSpPr>
        <p:spPr>
          <a:xfrm rot="16200000">
            <a:off x="4186238" y="-907257"/>
            <a:ext cx="400051" cy="6286500"/>
          </a:xfrm>
          <a:prstGeom prst="leftBrace">
            <a:avLst>
              <a:gd name="adj1" fmla="val 97917"/>
              <a:gd name="adj2" fmla="val 50000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Slide Number Placeholder 2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8567-4526-4C14-A0D2-559D103545E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pipelines in the wild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" y="1478280"/>
            <a:ext cx="25374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Disney Hyperion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Multicore CPU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Path Tracing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Sorted-Deferred Shading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3680" y="1478280"/>
            <a:ext cx="23093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Pixar </a:t>
            </a:r>
            <a:r>
              <a:rPr lang="en-US" sz="2000" b="1" dirty="0" err="1" smtClean="0">
                <a:solidFill>
                  <a:schemeClr val="accent2"/>
                </a:solidFill>
              </a:rPr>
              <a:t>Renderman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</a:rPr>
              <a:t>Multicore CPU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Reyes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Path tracing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94294"/>
            <a:ext cx="34662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Unreal Engine 4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GPU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Rasterization with deferred shading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Temporal </a:t>
            </a:r>
            <a:r>
              <a:rPr lang="en-US" sz="1600" dirty="0" err="1" smtClean="0">
                <a:solidFill>
                  <a:schemeClr val="accent2"/>
                </a:solidFill>
              </a:rPr>
              <a:t>supersampling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8950" y="1244480"/>
            <a:ext cx="17086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Redshift??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GPU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Ray tracing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0610" y="2655575"/>
            <a:ext cx="25374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Solid Angle Arnold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Multicore CPU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Ray tracing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3964" y="3721016"/>
            <a:ext cx="26721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Unity Engine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GPU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Rasterization 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Forward / deferred shading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8070" y="1450542"/>
            <a:ext cx="16362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RenderAnts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GPU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Reyes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Ray tracing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pipelines are easy to express and customize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1071" y="103044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3750" y="223551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Rast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3750" y="2859241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0249" y="103044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Split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9220" y="162861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0249" y="2859241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Sample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9220" y="223551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Shade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9220" y="348765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>
            <a:stCxn id="8" idx="2"/>
            <a:endCxn id="39" idx="0"/>
          </p:cNvCxnSpPr>
          <p:nvPr/>
        </p:nvCxnSpPr>
        <p:spPr>
          <a:xfrm>
            <a:off x="1283991" y="1396205"/>
            <a:ext cx="12679" cy="23241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5" idx="0"/>
          </p:cNvCxnSpPr>
          <p:nvPr/>
        </p:nvCxnSpPr>
        <p:spPr>
          <a:xfrm>
            <a:off x="1296670" y="1900235"/>
            <a:ext cx="0" cy="33528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93750" y="162861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Setup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>
            <a:stCxn id="15" idx="2"/>
            <a:endCxn id="16" idx="0"/>
          </p:cNvCxnSpPr>
          <p:nvPr/>
        </p:nvCxnSpPr>
        <p:spPr>
          <a:xfrm>
            <a:off x="1296670" y="2601275"/>
            <a:ext cx="0" cy="257966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93750" y="348765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/>
          <p:cNvCxnSpPr>
            <a:stCxn id="16" idx="2"/>
            <a:endCxn id="47" idx="0"/>
          </p:cNvCxnSpPr>
          <p:nvPr/>
        </p:nvCxnSpPr>
        <p:spPr>
          <a:xfrm>
            <a:off x="1296670" y="3225001"/>
            <a:ext cx="0" cy="262652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980690" y="103044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93369" y="223551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Rast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53289" y="2859241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6" name="Straight Arrow Connector 65"/>
          <p:cNvCxnSpPr>
            <a:stCxn id="63" idx="2"/>
            <a:endCxn id="68" idx="0"/>
          </p:cNvCxnSpPr>
          <p:nvPr/>
        </p:nvCxnSpPr>
        <p:spPr>
          <a:xfrm>
            <a:off x="3483610" y="1396205"/>
            <a:ext cx="12679" cy="23241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64" idx="0"/>
          </p:cNvCxnSpPr>
          <p:nvPr/>
        </p:nvCxnSpPr>
        <p:spPr>
          <a:xfrm>
            <a:off x="3496289" y="1900235"/>
            <a:ext cx="0" cy="33528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993369" y="162861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Setup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9" name="Straight Arrow Connector 68"/>
          <p:cNvCxnSpPr>
            <a:stCxn id="64" idx="2"/>
            <a:endCxn id="65" idx="0"/>
          </p:cNvCxnSpPr>
          <p:nvPr/>
        </p:nvCxnSpPr>
        <p:spPr>
          <a:xfrm flipH="1">
            <a:off x="2856209" y="2601275"/>
            <a:ext cx="640080" cy="257966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353289" y="348765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1" name="Straight Arrow Connector 70"/>
          <p:cNvCxnSpPr>
            <a:stCxn id="65" idx="2"/>
            <a:endCxn id="70" idx="0"/>
          </p:cNvCxnSpPr>
          <p:nvPr/>
        </p:nvCxnSpPr>
        <p:spPr>
          <a:xfrm>
            <a:off x="2856209" y="3225001"/>
            <a:ext cx="0" cy="262652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564869" y="2859241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64869" y="3487653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5" name="Straight Arrow Connector 74"/>
          <p:cNvCxnSpPr>
            <a:stCxn id="73" idx="2"/>
            <a:endCxn id="74" idx="0"/>
          </p:cNvCxnSpPr>
          <p:nvPr/>
        </p:nvCxnSpPr>
        <p:spPr>
          <a:xfrm>
            <a:off x="4067789" y="3225001"/>
            <a:ext cx="0" cy="262652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4" idx="2"/>
            <a:endCxn id="73" idx="0"/>
          </p:cNvCxnSpPr>
          <p:nvPr/>
        </p:nvCxnSpPr>
        <p:spPr>
          <a:xfrm>
            <a:off x="3496289" y="2601275"/>
            <a:ext cx="571500" cy="257966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22" idx="3"/>
            <a:endCxn id="21" idx="3"/>
          </p:cNvCxnSpPr>
          <p:nvPr/>
        </p:nvCxnSpPr>
        <p:spPr>
          <a:xfrm flipH="1" flipV="1">
            <a:off x="6186089" y="1213325"/>
            <a:ext cx="8971" cy="598170"/>
          </a:xfrm>
          <a:prstGeom prst="bentConnector3">
            <a:avLst>
              <a:gd name="adj1" fmla="val -2548211"/>
            </a:avLst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21" idx="2"/>
            <a:endCxn id="22" idx="0"/>
          </p:cNvCxnSpPr>
          <p:nvPr/>
        </p:nvCxnSpPr>
        <p:spPr>
          <a:xfrm>
            <a:off x="5683169" y="1396205"/>
            <a:ext cx="8971" cy="23241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2" idx="2"/>
            <a:endCxn id="24" idx="0"/>
          </p:cNvCxnSpPr>
          <p:nvPr/>
        </p:nvCxnSpPr>
        <p:spPr>
          <a:xfrm>
            <a:off x="5692140" y="1994375"/>
            <a:ext cx="0" cy="24114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24" idx="2"/>
            <a:endCxn id="23" idx="0"/>
          </p:cNvCxnSpPr>
          <p:nvPr/>
        </p:nvCxnSpPr>
        <p:spPr>
          <a:xfrm flipH="1">
            <a:off x="5683169" y="2601275"/>
            <a:ext cx="8971" cy="257966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2"/>
            <a:endCxn id="25" idx="0"/>
          </p:cNvCxnSpPr>
          <p:nvPr/>
        </p:nvCxnSpPr>
        <p:spPr>
          <a:xfrm>
            <a:off x="5683169" y="3225001"/>
            <a:ext cx="8971" cy="262652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174251" y="103044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180590" y="223551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Rast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180590" y="2859241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Trace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9" name="Straight Arrow Connector 98"/>
          <p:cNvCxnSpPr>
            <a:stCxn id="96" idx="2"/>
            <a:endCxn id="101" idx="0"/>
          </p:cNvCxnSpPr>
          <p:nvPr/>
        </p:nvCxnSpPr>
        <p:spPr>
          <a:xfrm>
            <a:off x="7677171" y="1396205"/>
            <a:ext cx="6339" cy="23241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97" idx="0"/>
          </p:cNvCxnSpPr>
          <p:nvPr/>
        </p:nvCxnSpPr>
        <p:spPr>
          <a:xfrm>
            <a:off x="7683510" y="1900235"/>
            <a:ext cx="0" cy="335280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7180590" y="162861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Setup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2" name="Straight Arrow Connector 101"/>
          <p:cNvCxnSpPr>
            <a:stCxn id="97" idx="2"/>
            <a:endCxn id="98" idx="0"/>
          </p:cNvCxnSpPr>
          <p:nvPr/>
        </p:nvCxnSpPr>
        <p:spPr>
          <a:xfrm>
            <a:off x="7683510" y="2601275"/>
            <a:ext cx="0" cy="257966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8" idx="2"/>
          </p:cNvCxnSpPr>
          <p:nvPr/>
        </p:nvCxnSpPr>
        <p:spPr>
          <a:xfrm>
            <a:off x="7683510" y="3225001"/>
            <a:ext cx="0" cy="262652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180590" y="3502188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167911" y="4172535"/>
            <a:ext cx="1005840" cy="365760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8" name="Straight Arrow Connector 107"/>
          <p:cNvCxnSpPr>
            <a:stCxn id="106" idx="2"/>
            <a:endCxn id="107" idx="0"/>
          </p:cNvCxnSpPr>
          <p:nvPr/>
        </p:nvCxnSpPr>
        <p:spPr>
          <a:xfrm flipH="1">
            <a:off x="7670831" y="3867948"/>
            <a:ext cx="12679" cy="304587"/>
          </a:xfrm>
          <a:prstGeom prst="straightConnector1">
            <a:avLst/>
          </a:prstGeom>
          <a:ln>
            <a:solidFill>
              <a:srgbClr val="00002C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55944" y="4707888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880610" y="4740698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672080" y="4724635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Stereo Raster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644746" y="4740698"/>
            <a:ext cx="220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Raster-</a:t>
            </a:r>
            <a:r>
              <a:rPr lang="en-US" dirty="0" err="1" smtClean="0">
                <a:solidFill>
                  <a:schemeClr val="bg1"/>
                </a:solidFill>
              </a:rPr>
              <a:t>Raytrace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1" y="3958116"/>
            <a:ext cx="1027423" cy="77056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70" y="3970131"/>
            <a:ext cx="1027423" cy="770567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79" y="3937633"/>
            <a:ext cx="1623062" cy="81153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34" y="3970131"/>
            <a:ext cx="1084778" cy="81464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63" y="3958116"/>
            <a:ext cx="1089014" cy="81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patney.NVIDIA.COM\Desktop\screenshots\shadows\capture_002_12082015_233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552973"/>
            <a:ext cx="3936683" cy="295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patney.NVIDIA.COM\Desktop\screenshots\shadows\capture_001_12082015_2328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0" y="1552973"/>
            <a:ext cx="3936683" cy="295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r>
              <a:rPr lang="en-US" dirty="0" smtClean="0"/>
              <a:t> pipelines are easy to express and customize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" y="1386840"/>
            <a:ext cx="1432560" cy="1074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1900" y="2537460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Raster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29" y="1386840"/>
            <a:ext cx="1432560" cy="1074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3420" y="2537460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Reyes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97" y="1386840"/>
            <a:ext cx="1430698" cy="1074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65" y="1386840"/>
            <a:ext cx="1436285" cy="1074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8" y="3255246"/>
            <a:ext cx="2433321" cy="12166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31900" y="4492506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Stereo Raster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906" y="4492506"/>
            <a:ext cx="220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Raster-</a:t>
            </a:r>
            <a:r>
              <a:rPr lang="en-US" dirty="0" err="1" smtClean="0">
                <a:solidFill>
                  <a:schemeClr val="bg1"/>
                </a:solidFill>
              </a:rPr>
              <a:t>Raytrace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57772721"/>
              </p:ext>
            </p:extLst>
          </p:nvPr>
        </p:nvGraphicFramePr>
        <p:xfrm>
          <a:off x="4972050" y="1063624"/>
          <a:ext cx="3816337" cy="298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45016313"/>
              </p:ext>
            </p:extLst>
          </p:nvPr>
        </p:nvGraphicFramePr>
        <p:xfrm>
          <a:off x="285750" y="1063624"/>
          <a:ext cx="4175663" cy="298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Piko</a:t>
            </a:r>
            <a:r>
              <a:rPr lang="en-US" dirty="0"/>
              <a:t> pipelines are easy to express and customize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2659" y="1285935"/>
            <a:ext cx="159327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Fairy Forest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6163" y="1285935"/>
            <a:ext cx="1068531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Buddha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400" y="4480560"/>
            <a:ext cx="530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tiling, complete stage fusion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35694" y="3936770"/>
            <a:ext cx="4113936" cy="369332"/>
            <a:chOff x="2735694" y="3936770"/>
            <a:chExt cx="4113936" cy="369332"/>
          </a:xfrm>
        </p:grpSpPr>
        <p:grpSp>
          <p:nvGrpSpPr>
            <p:cNvPr id="11" name="Group 10"/>
            <p:cNvGrpSpPr/>
            <p:nvPr/>
          </p:nvGrpSpPr>
          <p:grpSpPr>
            <a:xfrm>
              <a:off x="2735694" y="3936770"/>
              <a:ext cx="1999818" cy="369332"/>
              <a:chOff x="7053694" y="4331101"/>
              <a:chExt cx="1999818" cy="36933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053694" y="4384962"/>
                <a:ext cx="331080" cy="26161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384773" y="4331101"/>
                <a:ext cx="1668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NVIDIA GPU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849812" y="3936770"/>
              <a:ext cx="1999818" cy="369332"/>
              <a:chOff x="7053694" y="4678764"/>
              <a:chExt cx="1999818" cy="3693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053694" y="4732625"/>
                <a:ext cx="331080" cy="26161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84773" y="4678764"/>
                <a:ext cx="1668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Multicore CPU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98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335698220"/>
              </p:ext>
            </p:extLst>
          </p:nvPr>
        </p:nvGraphicFramePr>
        <p:xfrm>
          <a:off x="4972050" y="1063624"/>
          <a:ext cx="3816337" cy="298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34918811"/>
              </p:ext>
            </p:extLst>
          </p:nvPr>
        </p:nvGraphicFramePr>
        <p:xfrm>
          <a:off x="285750" y="1063624"/>
          <a:ext cx="4175663" cy="298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Piko</a:t>
            </a:r>
            <a:r>
              <a:rPr lang="en-US" dirty="0"/>
              <a:t> pipelines are easy to express and customize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2874" y="4480560"/>
            <a:ext cx="457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Tiling with fusion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2659" y="1285935"/>
            <a:ext cx="159327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Fairy Forest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6163" y="1285935"/>
            <a:ext cx="1068531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Buddha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35694" y="3936770"/>
            <a:ext cx="4113936" cy="369332"/>
            <a:chOff x="2735694" y="3936770"/>
            <a:chExt cx="4113936" cy="369332"/>
          </a:xfrm>
        </p:grpSpPr>
        <p:grpSp>
          <p:nvGrpSpPr>
            <p:cNvPr id="18" name="Group 17"/>
            <p:cNvGrpSpPr/>
            <p:nvPr/>
          </p:nvGrpSpPr>
          <p:grpSpPr>
            <a:xfrm>
              <a:off x="2735694" y="3936770"/>
              <a:ext cx="1999818" cy="369332"/>
              <a:chOff x="7053694" y="4331101"/>
              <a:chExt cx="1999818" cy="36933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53694" y="4384962"/>
                <a:ext cx="331080" cy="26161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384773" y="4331101"/>
                <a:ext cx="1668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NVIDIA GPU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849812" y="3936770"/>
              <a:ext cx="1999818" cy="369332"/>
              <a:chOff x="7053694" y="4678764"/>
              <a:chExt cx="1999818" cy="3693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53694" y="4732625"/>
                <a:ext cx="331080" cy="26161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84773" y="4678764"/>
                <a:ext cx="1668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Multicore CPU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07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22498972"/>
              </p:ext>
            </p:extLst>
          </p:nvPr>
        </p:nvGraphicFramePr>
        <p:xfrm>
          <a:off x="4972050" y="1063624"/>
          <a:ext cx="3816337" cy="298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45870225"/>
              </p:ext>
            </p:extLst>
          </p:nvPr>
        </p:nvGraphicFramePr>
        <p:xfrm>
          <a:off x="285750" y="1063624"/>
          <a:ext cx="4175663" cy="298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Piko</a:t>
            </a:r>
            <a:r>
              <a:rPr lang="en-US" dirty="0"/>
              <a:t> pipelines are easy to express and customize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2874" y="4480560"/>
            <a:ext cx="457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Tiling with no fusion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2659" y="1285935"/>
            <a:ext cx="159327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Fairy Forest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6163" y="1285935"/>
            <a:ext cx="1068531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Buddha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35694" y="3936770"/>
            <a:ext cx="4113936" cy="369332"/>
            <a:chOff x="2735694" y="3936770"/>
            <a:chExt cx="4113936" cy="369332"/>
          </a:xfrm>
        </p:grpSpPr>
        <p:grpSp>
          <p:nvGrpSpPr>
            <p:cNvPr id="18" name="Group 17"/>
            <p:cNvGrpSpPr/>
            <p:nvPr/>
          </p:nvGrpSpPr>
          <p:grpSpPr>
            <a:xfrm>
              <a:off x="2735694" y="3936770"/>
              <a:ext cx="1999818" cy="369332"/>
              <a:chOff x="7053694" y="4331101"/>
              <a:chExt cx="1999818" cy="36933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53694" y="4384962"/>
                <a:ext cx="331080" cy="26161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384773" y="4331101"/>
                <a:ext cx="1668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NVIDIA GPU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849812" y="3936770"/>
              <a:ext cx="1999818" cy="369332"/>
              <a:chOff x="7053694" y="4678764"/>
              <a:chExt cx="1999818" cy="3693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53694" y="4732625"/>
                <a:ext cx="331080" cy="26161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84773" y="4678764"/>
                <a:ext cx="1668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Multicore CPU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9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expressing graphics pipelines with clearly separated structure and function</a:t>
            </a:r>
          </a:p>
          <a:p>
            <a:endParaRPr lang="en-US" dirty="0"/>
          </a:p>
          <a:p>
            <a:r>
              <a:rPr lang="en-US" dirty="0" smtClean="0"/>
              <a:t>Optimizes expressed pipelines to target different design scenarios and platforms</a:t>
            </a:r>
          </a:p>
          <a:p>
            <a:endParaRPr lang="en-US" dirty="0"/>
          </a:p>
          <a:p>
            <a:r>
              <a:rPr lang="en-US" dirty="0" smtClean="0"/>
              <a:t>Allows redesign and retargeting without rewriting</a:t>
            </a:r>
          </a:p>
        </p:txBody>
      </p:sp>
    </p:spTree>
    <p:extLst>
      <p:ext uri="{BB962C8B-B14F-4D97-AF65-F5344CB8AC3E}">
        <p14:creationId xmlns:p14="http://schemas.microsoft.com/office/powerpoint/2010/main" val="20777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 is not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Several potential optimizations in the compiler</a:t>
            </a:r>
          </a:p>
          <a:p>
            <a:r>
              <a:rPr lang="en-US" sz="2000" dirty="0" smtClean="0"/>
              <a:t>Shared memory use</a:t>
            </a:r>
          </a:p>
          <a:p>
            <a:r>
              <a:rPr lang="en-US" sz="2000" dirty="0" smtClean="0"/>
              <a:t>Dynamic scheduling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b="1" dirty="0" err="1" smtClean="0"/>
              <a:t>Piko</a:t>
            </a:r>
            <a:r>
              <a:rPr lang="en-US" b="1" dirty="0" smtClean="0"/>
              <a:t> currently supports two targets</a:t>
            </a:r>
            <a:endParaRPr lang="en-US" b="1" dirty="0"/>
          </a:p>
          <a:p>
            <a:r>
              <a:rPr lang="en-US" sz="2000" dirty="0" smtClean="0"/>
              <a:t>Potential support for MPI, SPIR-V</a:t>
            </a:r>
          </a:p>
        </p:txBody>
      </p:sp>
    </p:spTree>
    <p:extLst>
      <p:ext uri="{BB962C8B-B14F-4D97-AF65-F5344CB8AC3E}">
        <p14:creationId xmlns:p14="http://schemas.microsoft.com/office/powerpoint/2010/main" val="7714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help identify optimization opportunities.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12520" y="1790700"/>
            <a:ext cx="1584960" cy="2148840"/>
            <a:chOff x="1112520" y="1790700"/>
            <a:chExt cx="1584960" cy="2148840"/>
          </a:xfrm>
        </p:grpSpPr>
        <p:sp>
          <p:nvSpPr>
            <p:cNvPr id="4" name="Rectangle 3"/>
            <p:cNvSpPr/>
            <p:nvPr/>
          </p:nvSpPr>
          <p:spPr>
            <a:xfrm>
              <a:off x="1112520" y="1790700"/>
              <a:ext cx="1584960" cy="701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Stage 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12520" y="3238500"/>
              <a:ext cx="1584960" cy="7010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2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Stage 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5400000">
              <a:off x="1630679" y="2661703"/>
              <a:ext cx="548638" cy="39159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62978" y="1790700"/>
            <a:ext cx="273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tile size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2978" y="2398069"/>
            <a:ext cx="423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</a:t>
            </a:r>
            <a:r>
              <a:rPr lang="en-US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AssignTile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2978" y="3024220"/>
            <a:ext cx="460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Schedule Result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158" y="2859734"/>
            <a:ext cx="3368222" cy="1609397"/>
            <a:chOff x="53158" y="2859734"/>
            <a:chExt cx="3368222" cy="160939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34340" y="2859734"/>
              <a:ext cx="298704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3158" y="4007466"/>
              <a:ext cx="2796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Global Tile Sync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2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help identify optimization opportunities.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2978" y="1790700"/>
            <a:ext cx="273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tile size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2978" y="2398069"/>
            <a:ext cx="423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</a:t>
            </a:r>
            <a:r>
              <a:rPr lang="en-US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AssignTile</a:t>
            </a:r>
            <a:endParaRPr lang="en-US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2978" y="3024220"/>
            <a:ext cx="460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Schedule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2978" y="3670607"/>
            <a:ext cx="460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 can be fused to 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2520" y="2350770"/>
            <a:ext cx="1584960" cy="1013461"/>
          </a:xfrm>
          <a:prstGeom prst="rect">
            <a:avLst/>
          </a:prstGeom>
          <a:solidFill>
            <a:schemeClr val="tx1"/>
          </a:solidFill>
          <a:ln>
            <a:solidFill>
              <a:srgbClr val="00002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Stage A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Stage B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158" y="2857501"/>
            <a:ext cx="2644322" cy="1090049"/>
            <a:chOff x="53158" y="2857501"/>
            <a:chExt cx="2644322" cy="1090049"/>
          </a:xfrm>
        </p:grpSpPr>
        <p:cxnSp>
          <p:nvCxnSpPr>
            <p:cNvPr id="14" name="Straight Connector 13"/>
            <p:cNvCxnSpPr>
              <a:stCxn id="12" idx="1"/>
              <a:endCxn id="12" idx="3"/>
            </p:cNvCxnSpPr>
            <p:nvPr/>
          </p:nvCxnSpPr>
          <p:spPr>
            <a:xfrm>
              <a:off x="1112520" y="2857501"/>
              <a:ext cx="158496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3158" y="3485885"/>
              <a:ext cx="2047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Local Sync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graphics pipelines utilize spatial tiling</a:t>
            </a:r>
          </a:p>
        </p:txBody>
      </p:sp>
      <p:pic>
        <p:nvPicPr>
          <p:cNvPr id="3" name="Picture 2" descr="C:\Users\apatney.NVIDIA.COM\Desktop\Deferred_rendering_pass_n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4500"/>
          <a:stretch/>
        </p:blipFill>
        <p:spPr bwMode="auto">
          <a:xfrm>
            <a:off x="1645920" y="1828800"/>
            <a:ext cx="2194560" cy="21945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1828800"/>
            <a:ext cx="2195513" cy="21955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518765" y="1919678"/>
            <a:ext cx="2448870" cy="1755558"/>
            <a:chOff x="6269714" y="1737360"/>
            <a:chExt cx="2448870" cy="1755558"/>
          </a:xfrm>
        </p:grpSpPr>
        <p:sp>
          <p:nvSpPr>
            <p:cNvPr id="50" name="Sun 49"/>
            <p:cNvSpPr/>
            <p:nvPr/>
          </p:nvSpPr>
          <p:spPr>
            <a:xfrm>
              <a:off x="6269714" y="2935254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un 50"/>
            <p:cNvSpPr/>
            <p:nvPr/>
          </p:nvSpPr>
          <p:spPr>
            <a:xfrm>
              <a:off x="7365332" y="3236946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un 51"/>
            <p:cNvSpPr/>
            <p:nvPr/>
          </p:nvSpPr>
          <p:spPr>
            <a:xfrm>
              <a:off x="8462612" y="2560320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un 52"/>
            <p:cNvSpPr/>
            <p:nvPr/>
          </p:nvSpPr>
          <p:spPr>
            <a:xfrm>
              <a:off x="7535344" y="1737360"/>
              <a:ext cx="255972" cy="255972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01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graphics pipelines utilize spatial tiling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71600" y="1554480"/>
            <a:ext cx="2743200" cy="2743200"/>
            <a:chOff x="274320" y="1554480"/>
            <a:chExt cx="2743200" cy="2743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r="70750" b="75000"/>
            <a:stretch/>
          </p:blipFill>
          <p:spPr bwMode="auto">
            <a:xfrm>
              <a:off x="27432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r="52143" b="75000"/>
            <a:stretch/>
          </p:blipFill>
          <p:spPr bwMode="auto">
            <a:xfrm>
              <a:off x="100584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r="33393" b="75000"/>
            <a:stretch/>
          </p:blipFill>
          <p:spPr bwMode="auto">
            <a:xfrm>
              <a:off x="173736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r="14643" b="75000"/>
            <a:stretch/>
          </p:blipFill>
          <p:spPr bwMode="auto">
            <a:xfrm>
              <a:off x="246888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t="25000" r="70750" b="50000"/>
            <a:stretch/>
          </p:blipFill>
          <p:spPr bwMode="auto">
            <a:xfrm>
              <a:off x="27432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t="25000" r="52143" b="50000"/>
            <a:stretch/>
          </p:blipFill>
          <p:spPr bwMode="auto">
            <a:xfrm>
              <a:off x="100584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t="25000" r="33393" b="50000"/>
            <a:stretch/>
          </p:blipFill>
          <p:spPr bwMode="auto">
            <a:xfrm>
              <a:off x="173736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t="25000" r="14643" b="50000"/>
            <a:stretch/>
          </p:blipFill>
          <p:spPr bwMode="auto">
            <a:xfrm>
              <a:off x="246888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t="50000" r="70750" b="25000"/>
            <a:stretch/>
          </p:blipFill>
          <p:spPr bwMode="auto">
            <a:xfrm>
              <a:off x="27432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t="50000" r="52143" b="25000"/>
            <a:stretch/>
          </p:blipFill>
          <p:spPr bwMode="auto">
            <a:xfrm>
              <a:off x="100584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t="50000" r="33393" b="25000"/>
            <a:stretch/>
          </p:blipFill>
          <p:spPr bwMode="auto">
            <a:xfrm>
              <a:off x="173736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t="50000" r="14643" b="25000"/>
            <a:stretch/>
          </p:blipFill>
          <p:spPr bwMode="auto">
            <a:xfrm>
              <a:off x="246888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0" t="75000" r="70750"/>
            <a:stretch/>
          </p:blipFill>
          <p:spPr bwMode="auto">
            <a:xfrm>
              <a:off x="27432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7" t="75000" r="52143"/>
            <a:stretch/>
          </p:blipFill>
          <p:spPr bwMode="auto">
            <a:xfrm>
              <a:off x="100584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7" t="75000" r="33393"/>
            <a:stretch/>
          </p:blipFill>
          <p:spPr bwMode="auto">
            <a:xfrm>
              <a:off x="173736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apatney.NVIDIA.COM\Desktop\Deferred_rendering_pass_n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7" t="75000" r="14643"/>
            <a:stretch/>
          </p:blipFill>
          <p:spPr bwMode="auto">
            <a:xfrm>
              <a:off x="246888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5029200" y="1554480"/>
            <a:ext cx="2743200" cy="2743200"/>
            <a:chOff x="4846320" y="1554480"/>
            <a:chExt cx="2743200" cy="2743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11" b="75011"/>
            <a:stretch/>
          </p:blipFill>
          <p:spPr bwMode="auto">
            <a:xfrm>
              <a:off x="484632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1" r="50000" b="75011"/>
            <a:stretch/>
          </p:blipFill>
          <p:spPr bwMode="auto">
            <a:xfrm>
              <a:off x="557784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5011" b="75011"/>
            <a:stretch/>
          </p:blipFill>
          <p:spPr bwMode="auto">
            <a:xfrm>
              <a:off x="630936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89" r="22" b="75011"/>
            <a:stretch/>
          </p:blipFill>
          <p:spPr bwMode="auto">
            <a:xfrm>
              <a:off x="704088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11" r="75011" b="50000"/>
            <a:stretch/>
          </p:blipFill>
          <p:spPr bwMode="auto">
            <a:xfrm>
              <a:off x="484632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1" t="25011" r="50000" b="50000"/>
            <a:stretch/>
          </p:blipFill>
          <p:spPr bwMode="auto">
            <a:xfrm>
              <a:off x="557784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5011" r="25011" b="50000"/>
            <a:stretch/>
          </p:blipFill>
          <p:spPr bwMode="auto">
            <a:xfrm>
              <a:off x="630936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89" t="25011" r="22" b="50000"/>
            <a:stretch/>
          </p:blipFill>
          <p:spPr bwMode="auto">
            <a:xfrm>
              <a:off x="704088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75011" b="25011"/>
            <a:stretch/>
          </p:blipFill>
          <p:spPr bwMode="auto">
            <a:xfrm>
              <a:off x="484632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1" t="50000" r="50000" b="25011"/>
            <a:stretch/>
          </p:blipFill>
          <p:spPr bwMode="auto">
            <a:xfrm>
              <a:off x="557784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 r="25011" b="25011"/>
            <a:stretch/>
          </p:blipFill>
          <p:spPr bwMode="auto">
            <a:xfrm>
              <a:off x="630936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89" t="50000" r="22" b="25011"/>
            <a:stretch/>
          </p:blipFill>
          <p:spPr bwMode="auto">
            <a:xfrm>
              <a:off x="704088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89" r="75011" b="22"/>
            <a:stretch/>
          </p:blipFill>
          <p:spPr bwMode="auto">
            <a:xfrm>
              <a:off x="484632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1" t="74989" r="50000" b="22"/>
            <a:stretch/>
          </p:blipFill>
          <p:spPr bwMode="auto">
            <a:xfrm>
              <a:off x="557784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4989" r="25011" b="22"/>
            <a:stretch/>
          </p:blipFill>
          <p:spPr bwMode="auto">
            <a:xfrm>
              <a:off x="630936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89" t="74989" r="22" b="22"/>
            <a:stretch/>
          </p:blipFill>
          <p:spPr bwMode="auto">
            <a:xfrm>
              <a:off x="704088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20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graphics pipelines utilize spatial tiling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71600" y="1554480"/>
            <a:ext cx="2743200" cy="2743200"/>
            <a:chOff x="274320" y="1554480"/>
            <a:chExt cx="2743200" cy="2743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1" r="70752" b="75000"/>
            <a:stretch/>
          </p:blipFill>
          <p:spPr bwMode="auto">
            <a:xfrm>
              <a:off x="27432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1" r="51875" b="75000"/>
            <a:stretch/>
          </p:blipFill>
          <p:spPr bwMode="auto">
            <a:xfrm>
              <a:off x="100584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1" r="33125" b="75000"/>
            <a:stretch/>
          </p:blipFill>
          <p:spPr bwMode="auto">
            <a:xfrm>
              <a:off x="173736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1" r="14375" b="75000"/>
            <a:stretch/>
          </p:blipFill>
          <p:spPr bwMode="auto">
            <a:xfrm>
              <a:off x="2468880" y="155448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25001" r="70752" b="50000"/>
            <a:stretch/>
          </p:blipFill>
          <p:spPr bwMode="auto">
            <a:xfrm>
              <a:off x="27432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25001" r="51875" b="50000"/>
            <a:stretch/>
          </p:blipFill>
          <p:spPr bwMode="auto">
            <a:xfrm>
              <a:off x="100584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25001" r="33125" b="50000"/>
            <a:stretch/>
          </p:blipFill>
          <p:spPr bwMode="auto">
            <a:xfrm>
              <a:off x="173736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25001" r="14375" b="50000"/>
            <a:stretch/>
          </p:blipFill>
          <p:spPr bwMode="auto">
            <a:xfrm>
              <a:off x="2468880" y="228600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50000" r="70752" b="25002"/>
            <a:stretch/>
          </p:blipFill>
          <p:spPr bwMode="auto">
            <a:xfrm>
              <a:off x="27432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50000" r="51875" b="25002"/>
            <a:stretch/>
          </p:blipFill>
          <p:spPr bwMode="auto">
            <a:xfrm>
              <a:off x="100584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50000" r="33125" b="25002"/>
            <a:stretch/>
          </p:blipFill>
          <p:spPr bwMode="auto">
            <a:xfrm>
              <a:off x="173736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50000" r="14375" b="25002"/>
            <a:stretch/>
          </p:blipFill>
          <p:spPr bwMode="auto">
            <a:xfrm>
              <a:off x="2468880" y="301752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8" t="74998" r="70752" b="4"/>
            <a:stretch/>
          </p:blipFill>
          <p:spPr bwMode="auto">
            <a:xfrm>
              <a:off x="27432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74998" r="51875" b="4"/>
            <a:stretch/>
          </p:blipFill>
          <p:spPr bwMode="auto">
            <a:xfrm>
              <a:off x="100584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5" t="74998" r="33125" b="4"/>
            <a:stretch/>
          </p:blipFill>
          <p:spPr bwMode="auto">
            <a:xfrm>
              <a:off x="173736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apatney.NVIDIA.COM\Desktop\Deferred_rendering_pass_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5" t="74998" r="14375" b="4"/>
            <a:stretch/>
          </p:blipFill>
          <p:spPr bwMode="auto">
            <a:xfrm>
              <a:off x="2468880" y="3749040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2" name="Group 311"/>
          <p:cNvGrpSpPr/>
          <p:nvPr/>
        </p:nvGrpSpPr>
        <p:grpSpPr>
          <a:xfrm>
            <a:off x="5029200" y="1554480"/>
            <a:ext cx="2743200" cy="2743200"/>
            <a:chOff x="4846320" y="1554480"/>
            <a:chExt cx="2743200" cy="2743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5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5001" b="75000"/>
            <a:stretch/>
          </p:blipFill>
          <p:spPr bwMode="auto">
            <a:xfrm>
              <a:off x="484632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r="50000" b="75000"/>
            <a:stretch/>
          </p:blipFill>
          <p:spPr bwMode="auto">
            <a:xfrm>
              <a:off x="557784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5000" b="75000"/>
            <a:stretch/>
          </p:blipFill>
          <p:spPr bwMode="auto">
            <a:xfrm>
              <a:off x="630936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0" b="75000"/>
            <a:stretch/>
          </p:blipFill>
          <p:spPr bwMode="auto">
            <a:xfrm>
              <a:off x="7040880" y="155448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0833" r="75001" b="54167"/>
            <a:stretch/>
          </p:blipFill>
          <p:spPr bwMode="auto">
            <a:xfrm>
              <a:off x="484632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20833" r="50000" b="54167"/>
            <a:stretch/>
          </p:blipFill>
          <p:spPr bwMode="auto">
            <a:xfrm>
              <a:off x="557784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1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5000" r="25000" b="50000"/>
            <a:stretch/>
          </p:blipFill>
          <p:spPr bwMode="auto">
            <a:xfrm>
              <a:off x="630936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2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0" t="25000" b="50000"/>
            <a:stretch/>
          </p:blipFill>
          <p:spPr bwMode="auto">
            <a:xfrm>
              <a:off x="7040880" y="228600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3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0000" r="75001" b="25000"/>
            <a:stretch/>
          </p:blipFill>
          <p:spPr bwMode="auto">
            <a:xfrm>
              <a:off x="484632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4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0000" r="50000" b="25000"/>
            <a:stretch/>
          </p:blipFill>
          <p:spPr bwMode="auto">
            <a:xfrm>
              <a:off x="557784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5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 r="25000" b="25000"/>
            <a:stretch/>
          </p:blipFill>
          <p:spPr bwMode="auto">
            <a:xfrm>
              <a:off x="630936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6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0" t="50000" b="25000"/>
            <a:stretch/>
          </p:blipFill>
          <p:spPr bwMode="auto">
            <a:xfrm>
              <a:off x="7040880" y="301752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75000" r="75001"/>
            <a:stretch/>
          </p:blipFill>
          <p:spPr bwMode="auto">
            <a:xfrm>
              <a:off x="484632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75000" r="50000"/>
            <a:stretch/>
          </p:blipFill>
          <p:spPr bwMode="auto">
            <a:xfrm>
              <a:off x="557784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5000" r="25000"/>
            <a:stretch/>
          </p:blipFill>
          <p:spPr bwMode="auto">
            <a:xfrm>
              <a:off x="630936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0" t="75000"/>
            <a:stretch/>
          </p:blipFill>
          <p:spPr bwMode="auto">
            <a:xfrm>
              <a:off x="7040880" y="3749040"/>
              <a:ext cx="54864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16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Pipelines on GPUs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8277" y="1368107"/>
            <a:ext cx="3463708" cy="1460116"/>
            <a:chOff x="1229761" y="1514475"/>
            <a:chExt cx="3463708" cy="146011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761" y="1514475"/>
              <a:ext cx="3463707" cy="10121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229761" y="2636037"/>
              <a:ext cx="34637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CudaRaster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48748" y="1373572"/>
            <a:ext cx="1615088" cy="1462436"/>
            <a:chOff x="1098561" y="3156944"/>
            <a:chExt cx="1615088" cy="14624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247" y="3156944"/>
              <a:ext cx="609716" cy="1078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98561" y="4280826"/>
              <a:ext cx="1615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RenderAnts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96127" y="1373573"/>
            <a:ext cx="1409437" cy="1462435"/>
            <a:chOff x="3124294" y="3156945"/>
            <a:chExt cx="1409437" cy="146243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94" y="3156945"/>
              <a:ext cx="1409437" cy="1078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124294" y="4280826"/>
              <a:ext cx="14094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VoxelPipe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99792" y="1365787"/>
            <a:ext cx="1400415" cy="1462436"/>
            <a:chOff x="5153025" y="3156944"/>
            <a:chExt cx="1400415" cy="1462436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736" y="3156944"/>
              <a:ext cx="1130820" cy="1078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153025" y="4280826"/>
              <a:ext cx="1400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FreePipe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209227" y="2992133"/>
            <a:ext cx="874879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 err="1" smtClean="0"/>
              <a:t>OptiX</a:t>
            </a:r>
            <a:r>
              <a:rPr lang="en-US" dirty="0" smtClean="0"/>
              <a:t> and </a:t>
            </a:r>
            <a:r>
              <a:rPr lang="en-US" dirty="0" err="1" smtClean="0"/>
              <a:t>Embree</a:t>
            </a:r>
            <a:endParaRPr lang="en-US" dirty="0"/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209227" y="3849382"/>
            <a:ext cx="8748793" cy="9893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Programmable engines for accelerating ray tracing on specific platforms.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graphics pipelines utilize spatial tiling</a:t>
            </a:r>
          </a:p>
        </p:txBody>
      </p:sp>
      <p:pic>
        <p:nvPicPr>
          <p:cNvPr id="3" name="Picture 3" descr="C:\Users\apatney.NVIDIA.COM\Desktop\Deferred_rendering_pass_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4500"/>
          <a:stretch/>
        </p:blipFill>
        <p:spPr bwMode="auto">
          <a:xfrm>
            <a:off x="1645920" y="1828800"/>
            <a:ext cx="2194560" cy="21945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1828800"/>
            <a:ext cx="2194560" cy="21945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6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15">
  <a:themeElements>
    <a:clrScheme name="SIGGRAPH 2015">
      <a:dk1>
        <a:srgbClr val="4C75A5"/>
      </a:dk1>
      <a:lt1>
        <a:srgbClr val="FFFFFF"/>
      </a:lt1>
      <a:dk2>
        <a:srgbClr val="4C75A5"/>
      </a:dk2>
      <a:lt2>
        <a:srgbClr val="FFFFFF"/>
      </a:lt2>
      <a:accent1>
        <a:srgbClr val="A0B3D8"/>
      </a:accent1>
      <a:accent2>
        <a:srgbClr val="CDDB1C"/>
      </a:accent2>
      <a:accent3>
        <a:srgbClr val="950026"/>
      </a:accent3>
      <a:accent4>
        <a:srgbClr val="F6A168"/>
      </a:accent4>
      <a:accent5>
        <a:srgbClr val="E30078"/>
      </a:accent5>
      <a:accent6>
        <a:srgbClr val="380E2C"/>
      </a:accent6>
      <a:hlink>
        <a:srgbClr val="380E2C"/>
      </a:hlink>
      <a:folHlink>
        <a:srgbClr val="A0B3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2C"/>
          </a:solidFill>
          <a:headEnd type="none" w="med" len="med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</TotalTime>
  <Words>2153</Words>
  <Application>Microsoft Office PowerPoint</Application>
  <PresentationFormat>On-screen Show (16:9)</PresentationFormat>
  <Paragraphs>844</Paragraphs>
  <Slides>90</Slides>
  <Notes>1</Notes>
  <HiddenSlides>21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S15</vt:lpstr>
      <vt:lpstr>Piko: A Framework for Authoring Programmable Graphics Pipelines  Anjul Patney and Stanley Tzeng UC Davis and NVIDIA  Kerry A. Seitz, Jr. and John D. Owens UC Davis</vt:lpstr>
      <vt:lpstr>What does an efficient graphics pipeline look like?</vt:lpstr>
      <vt:lpstr>What does an efficient graphics pipeline look like?</vt:lpstr>
      <vt:lpstr>What does an efficient graphics pipeline look like?</vt:lpstr>
      <vt:lpstr>What does an efficient graphics pipeline look like?</vt:lpstr>
      <vt:lpstr>Problem</vt:lpstr>
      <vt:lpstr>Vision</vt:lpstr>
      <vt:lpstr>Existing Work</vt:lpstr>
      <vt:lpstr>Software Pipelines on GPUs</vt:lpstr>
      <vt:lpstr>GRAMPS</vt:lpstr>
      <vt:lpstr>Halide</vt:lpstr>
      <vt:lpstr>What are the fundamentals of high-performance?</vt:lpstr>
      <vt:lpstr>Efficient graphics pipelines utilize spatial tiling</vt:lpstr>
      <vt:lpstr>Efficient graphics pipelines utilize spatial tiling</vt:lpstr>
      <vt:lpstr>Efficient graphics pipelines utilize spatial tiling</vt:lpstr>
      <vt:lpstr>Vision</vt:lpstr>
      <vt:lpstr>Vision</vt:lpstr>
      <vt:lpstr>System Walkthrough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</vt:lpstr>
      <vt:lpstr>Problem</vt:lpstr>
      <vt:lpstr>Problem</vt:lpstr>
      <vt:lpstr>Programmable Spatial Tiling</vt:lpstr>
      <vt:lpstr>We need three answers from the pipeline author</vt:lpstr>
      <vt:lpstr>Each stage in a pipeline has three phases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Phases help identify optimization opportunities.</vt:lpstr>
      <vt:lpstr>Phases help identify optimization opportunities.</vt:lpstr>
      <vt:lpstr>Phases help explore pipeline implementations</vt:lpstr>
      <vt:lpstr>Phases help explore pipeline implementations</vt:lpstr>
      <vt:lpstr>Phases help explore pipeline implementations</vt:lpstr>
      <vt:lpstr>Phases help explore pipeline implementations</vt:lpstr>
      <vt:lpstr>Evaluation</vt:lpstr>
      <vt:lpstr>Piko pipelines are easy to express and customize</vt:lpstr>
      <vt:lpstr>Piko pipelines are easy to express and customize</vt:lpstr>
      <vt:lpstr>Piko pipelines are easy to express and customize</vt:lpstr>
      <vt:lpstr>Piko pipelines are easy to express and customize</vt:lpstr>
      <vt:lpstr>Piko lets us explore implementation alternatives</vt:lpstr>
      <vt:lpstr>Piko lets us explore implementation alternatives</vt:lpstr>
      <vt:lpstr>Piko lets us explore implementation alternatives</vt:lpstr>
      <vt:lpstr>Piko enables high-performance code generation</vt:lpstr>
      <vt:lpstr>Piko enables high-performance code generation</vt:lpstr>
      <vt:lpstr>Summary</vt:lpstr>
      <vt:lpstr>Piko enables programmability and performance</vt:lpstr>
      <vt:lpstr>Piko enables programmability and performance</vt:lpstr>
      <vt:lpstr>Piko enables programmability and performance</vt:lpstr>
      <vt:lpstr>Piko enables programmability and performance</vt:lpstr>
      <vt:lpstr>Our work is not done</vt:lpstr>
      <vt:lpstr>Piko can be improved</vt:lpstr>
      <vt:lpstr>Piko can be improved</vt:lpstr>
      <vt:lpstr>Piko can be improved</vt:lpstr>
      <vt:lpstr>The search for a graphics abstraction is not over</vt:lpstr>
      <vt:lpstr>The search for a graphics abstraction is not over</vt:lpstr>
      <vt:lpstr>The search for a graphics abstraction is not over</vt:lpstr>
      <vt:lpstr>The search for a graphics abstraction is not over</vt:lpstr>
      <vt:lpstr>Acknowledgments</vt:lpstr>
      <vt:lpstr>Thank you!</vt:lpstr>
      <vt:lpstr>Extra Slides</vt:lpstr>
      <vt:lpstr>Host Code is device independent.</vt:lpstr>
      <vt:lpstr>A pipeline is a C++ class declaration.</vt:lpstr>
      <vt:lpstr>A stage is a C++ class definition.</vt:lpstr>
      <vt:lpstr>pikoc implements the pipeline description.</vt:lpstr>
      <vt:lpstr>WIP Slides</vt:lpstr>
      <vt:lpstr>Efficient graphics pipelines utilize spatial tiling</vt:lpstr>
      <vt:lpstr>Efficient graphics pipelines utilize spatial tiling</vt:lpstr>
      <vt:lpstr>PowerPoint Presentation</vt:lpstr>
      <vt:lpstr>PowerPoint Presentation</vt:lpstr>
      <vt:lpstr>Graphics pipelines in the wild</vt:lpstr>
      <vt:lpstr>Piko pipelines are easy to express and customize</vt:lpstr>
      <vt:lpstr>PowerPoint Presentation</vt:lpstr>
      <vt:lpstr>Piko pipelines are easy to express and customize</vt:lpstr>
      <vt:lpstr>Piko pipelines are easy to express and customize</vt:lpstr>
      <vt:lpstr>Piko pipelines are easy to express and customize</vt:lpstr>
      <vt:lpstr>Piko pipelines are easy to express and customize</vt:lpstr>
      <vt:lpstr>Piko</vt:lpstr>
      <vt:lpstr>Our work is not done</vt:lpstr>
      <vt:lpstr>Phases help identify optimization opportunities.</vt:lpstr>
      <vt:lpstr>Phases help identify optimization opportunities.</vt:lpstr>
      <vt:lpstr>Efficient graphics pipelines utilize spatial tiling</vt:lpstr>
      <vt:lpstr>Efficient graphics pipelines utilize spatial tiling</vt:lpstr>
      <vt:lpstr>Efficient graphics pipelines utilize spatial tiling</vt:lpstr>
      <vt:lpstr>Efficient graphics pipelines utilize spatial tiling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Szymanski</dc:creator>
  <cp:lastModifiedBy>Anjul Patney</cp:lastModifiedBy>
  <cp:revision>917</cp:revision>
  <dcterms:created xsi:type="dcterms:W3CDTF">2015-04-06T16:08:20Z</dcterms:created>
  <dcterms:modified xsi:type="dcterms:W3CDTF">2015-08-14T03:44:04Z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