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294" r:id="rId5"/>
    <p:sldId id="299" r:id="rId6"/>
    <p:sldId id="257" r:id="rId7"/>
    <p:sldId id="287" r:id="rId8"/>
    <p:sldId id="306" r:id="rId9"/>
    <p:sldId id="301" r:id="rId10"/>
    <p:sldId id="359" r:id="rId11"/>
    <p:sldId id="358" r:id="rId12"/>
    <p:sldId id="357" r:id="rId13"/>
    <p:sldId id="310" r:id="rId14"/>
    <p:sldId id="258" r:id="rId15"/>
    <p:sldId id="311" r:id="rId16"/>
    <p:sldId id="313" r:id="rId17"/>
    <p:sldId id="315" r:id="rId18"/>
    <p:sldId id="317" r:id="rId19"/>
    <p:sldId id="318" r:id="rId20"/>
    <p:sldId id="305" r:id="rId21"/>
    <p:sldId id="320" r:id="rId22"/>
    <p:sldId id="322" r:id="rId23"/>
    <p:sldId id="323" r:id="rId24"/>
    <p:sldId id="325" r:id="rId25"/>
    <p:sldId id="363" r:id="rId26"/>
    <p:sldId id="362" r:id="rId27"/>
    <p:sldId id="361" r:id="rId28"/>
    <p:sldId id="364" r:id="rId29"/>
    <p:sldId id="330" r:id="rId30"/>
    <p:sldId id="331" r:id="rId31"/>
    <p:sldId id="333" r:id="rId32"/>
    <p:sldId id="367" r:id="rId33"/>
    <p:sldId id="334" r:id="rId34"/>
    <p:sldId id="335" r:id="rId35"/>
    <p:sldId id="366" r:id="rId36"/>
    <p:sldId id="337" r:id="rId37"/>
    <p:sldId id="338" r:id="rId38"/>
    <p:sldId id="339" r:id="rId39"/>
    <p:sldId id="340" r:id="rId40"/>
    <p:sldId id="356" r:id="rId41"/>
    <p:sldId id="355" r:id="rId42"/>
    <p:sldId id="352" r:id="rId43"/>
    <p:sldId id="354" r:id="rId44"/>
    <p:sldId id="342" r:id="rId45"/>
    <p:sldId id="341" r:id="rId46"/>
    <p:sldId id="343" r:id="rId47"/>
    <p:sldId id="346" r:id="rId48"/>
    <p:sldId id="348" r:id="rId49"/>
    <p:sldId id="350" r:id="rId50"/>
    <p:sldId id="260" r:id="rId51"/>
    <p:sldId id="368" r:id="rId52"/>
    <p:sldId id="369" r:id="rId53"/>
    <p:sldId id="370" r:id="rId54"/>
    <p:sldId id="353" r:id="rId55"/>
    <p:sldId id="321"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initials="k" lastIdx="1" clrIdx="0">
    <p:extLst>
      <p:ext uri="{19B8F6BF-5375-455C-9EA6-DF929625EA0E}">
        <p15:presenceInfo xmlns:p15="http://schemas.microsoft.com/office/powerpoint/2012/main" userId="ker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63C9D7"/>
    <a:srgbClr val="F7C80A"/>
    <a:srgbClr val="F7C90E"/>
    <a:srgbClr val="FFCC99"/>
    <a:srgbClr val="F7E289"/>
    <a:srgbClr val="61C8D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59577" autoAdjust="0"/>
  </p:normalViewPr>
  <p:slideViewPr>
    <p:cSldViewPr snapToGrid="0" showGuides="1">
      <p:cViewPr varScale="1">
        <p:scale>
          <a:sx n="123" d="100"/>
          <a:sy n="123" d="100"/>
        </p:scale>
        <p:origin x="2694" y="90"/>
      </p:cViewPr>
      <p:guideLst>
        <p:guide orient="horz" pos="1620"/>
        <p:guide orient="horz" pos="599"/>
        <p:guide pos="2880"/>
        <p:guide pos="5556"/>
        <p:guide pos="22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workspace\metashader-paper\siga19v2\images\ResultsGraph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ser>
          <c:idx val="1"/>
          <c:order val="1"/>
          <c:tx>
            <c:strRef>
              <c:f>Sheet1!$O$5</c:f>
              <c:strCache>
                <c:ptCount val="1"/>
                <c:pt idx="0">
                  <c:v>2 x Lighting</c:v>
                </c:pt>
              </c:strCache>
            </c:strRef>
          </c:tx>
          <c:spPr>
            <a:ln w="28575" cap="rnd">
              <a:solidFill>
                <a:schemeClr val="accent2"/>
              </a:solidFill>
              <a:round/>
            </a:ln>
            <a:effectLst/>
          </c:spPr>
          <c:marker>
            <c:symbol val="x"/>
            <c:size val="10"/>
            <c:spPr>
              <a:noFill/>
              <a:ln w="9525">
                <a:solidFill>
                  <a:schemeClr val="accent2"/>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Sheet1!$P$5:$W$5</c:f>
              <c:numCache>
                <c:formatCode>General</c:formatCode>
                <c:ptCount val="8"/>
                <c:pt idx="0">
                  <c:v>0.99938285919464986</c:v>
                </c:pt>
                <c:pt idx="1">
                  <c:v>1</c:v>
                </c:pt>
                <c:pt idx="2">
                  <c:v>1.1656985850040269</c:v>
                </c:pt>
                <c:pt idx="3">
                  <c:v>1.230008681970135</c:v>
                </c:pt>
                <c:pt idx="4">
                  <c:v>1.2685164173124051</c:v>
                </c:pt>
                <c:pt idx="5">
                  <c:v>1.2676630331645629</c:v>
                </c:pt>
                <c:pt idx="6">
                  <c:v>1.2621910030090744</c:v>
                </c:pt>
                <c:pt idx="7">
                  <c:v>1.2268865659004355</c:v>
                </c:pt>
              </c:numCache>
            </c:numRef>
          </c:val>
          <c:smooth val="0"/>
          <c:extLst>
            <c:ext xmlns:c16="http://schemas.microsoft.com/office/drawing/2014/chart" uri="{C3380CC4-5D6E-409C-BE32-E72D297353CC}">
              <c16:uniqueId val="{00000001-0326-4B52-BB39-7DB0A6E92117}"/>
            </c:ext>
          </c:extLst>
        </c:ser>
        <c:ser>
          <c:idx val="2"/>
          <c:order val="2"/>
          <c:tx>
            <c:strRef>
              <c:f>Sheet1!$O$6</c:f>
              <c:strCache>
                <c:ptCount val="1"/>
                <c:pt idx="0">
                  <c:v>5 x Lighting</c:v>
                </c:pt>
              </c:strCache>
            </c:strRef>
          </c:tx>
          <c:spPr>
            <a:ln w="28575" cap="rnd">
              <a:solidFill>
                <a:schemeClr val="accent6"/>
              </a:solidFill>
              <a:round/>
            </a:ln>
            <a:effectLst/>
          </c:spPr>
          <c:marker>
            <c:symbol val="triangle"/>
            <c:size val="10"/>
            <c:spPr>
              <a:solidFill>
                <a:schemeClr val="accent6"/>
              </a:solidFill>
              <a:ln w="9525">
                <a:solidFill>
                  <a:schemeClr val="accent6"/>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Sheet1!$P$6:$W$6</c:f>
              <c:numCache>
                <c:formatCode>General</c:formatCode>
                <c:ptCount val="8"/>
                <c:pt idx="0">
                  <c:v>0.99924721067648736</c:v>
                </c:pt>
                <c:pt idx="1">
                  <c:v>1</c:v>
                </c:pt>
                <c:pt idx="2">
                  <c:v>1.1795248622797143</c:v>
                </c:pt>
                <c:pt idx="3">
                  <c:v>1.228164924294745</c:v>
                </c:pt>
                <c:pt idx="4">
                  <c:v>1.2834717605600947</c:v>
                </c:pt>
                <c:pt idx="5">
                  <c:v>1.2831357815037419</c:v>
                </c:pt>
                <c:pt idx="6">
                  <c:v>1.2799977020258733</c:v>
                </c:pt>
                <c:pt idx="7">
                  <c:v>1.2506680287029666</c:v>
                </c:pt>
              </c:numCache>
            </c:numRef>
          </c:val>
          <c:smooth val="0"/>
          <c:extLst>
            <c:ext xmlns:c16="http://schemas.microsoft.com/office/drawing/2014/chart" uri="{C3380CC4-5D6E-409C-BE32-E72D297353CC}">
              <c16:uniqueId val="{00000002-0326-4B52-BB39-7DB0A6E92117}"/>
            </c:ext>
          </c:extLst>
        </c:ser>
        <c:ser>
          <c:idx val="3"/>
          <c:order val="3"/>
          <c:tx>
            <c:strRef>
              <c:f>Sheet1!$O$7</c:f>
              <c:strCache>
                <c:ptCount val="1"/>
                <c:pt idx="0">
                  <c:v>10 x Lighting</c:v>
                </c:pt>
              </c:strCache>
            </c:strRef>
          </c:tx>
          <c:spPr>
            <a:ln w="28575" cap="rnd">
              <a:solidFill>
                <a:schemeClr val="accent4"/>
              </a:solidFill>
              <a:round/>
            </a:ln>
            <a:effectLst/>
          </c:spPr>
          <c:marker>
            <c:symbol val="square"/>
            <c:size val="10"/>
            <c:spPr>
              <a:solidFill>
                <a:schemeClr val="accent4"/>
              </a:solidFill>
              <a:ln w="9525">
                <a:solidFill>
                  <a:schemeClr val="accent4"/>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Sheet1!$P$7:$W$7</c:f>
              <c:numCache>
                <c:formatCode>General</c:formatCode>
                <c:ptCount val="8"/>
                <c:pt idx="0">
                  <c:v>0.99687004123381329</c:v>
                </c:pt>
                <c:pt idx="1">
                  <c:v>1</c:v>
                </c:pt>
                <c:pt idx="2">
                  <c:v>1.1872684684573473</c:v>
                </c:pt>
                <c:pt idx="3">
                  <c:v>1.2189485685818453</c:v>
                </c:pt>
                <c:pt idx="4">
                  <c:v>1.2765683300125634</c:v>
                </c:pt>
                <c:pt idx="5">
                  <c:v>1.2763679693220236</c:v>
                </c:pt>
                <c:pt idx="6">
                  <c:v>1.2746230960472713</c:v>
                </c:pt>
                <c:pt idx="7">
                  <c:v>1.2490833479646339</c:v>
                </c:pt>
              </c:numCache>
            </c:numRef>
          </c:val>
          <c:smooth val="0"/>
          <c:extLst>
            <c:ext xmlns:c16="http://schemas.microsoft.com/office/drawing/2014/chart" uri="{C3380CC4-5D6E-409C-BE32-E72D297353CC}">
              <c16:uniqueId val="{00000003-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Sheet1!$O$4</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Sheet1!$P$4:$W$4</c:f>
              <c:numCache>
                <c:formatCode>General</c:formatCode>
                <c:ptCount val="8"/>
                <c:pt idx="0">
                  <c:v>0.99901784446442932</c:v>
                </c:pt>
                <c:pt idx="1">
                  <c:v>1</c:v>
                </c:pt>
                <c:pt idx="2">
                  <c:v>1.0232630485986822</c:v>
                </c:pt>
                <c:pt idx="3">
                  <c:v>1.0382023485173515</c:v>
                </c:pt>
                <c:pt idx="4">
                  <c:v>1.0475432211101001</c:v>
                </c:pt>
                <c:pt idx="5">
                  <c:v>1.0469023841804173</c:v>
                </c:pt>
                <c:pt idx="6">
                  <c:v>1.0409745217606932</c:v>
                </c:pt>
                <c:pt idx="7">
                  <c:v>1.0047153157846715</c:v>
                </c:pt>
              </c:numCache>
            </c:numRef>
          </c:val>
          <c:smooth val="0"/>
          <c:extLst>
            <c:ext xmlns:c16="http://schemas.microsoft.com/office/drawing/2014/chart" uri="{C3380CC4-5D6E-409C-BE32-E72D297353CC}">
              <c16:uniqueId val="{00000000-0326-4B52-BB39-7DB0A6E92117}"/>
            </c:ext>
          </c:extLst>
        </c:ser>
        <c:ser>
          <c:idx val="1"/>
          <c:order val="1"/>
          <c:tx>
            <c:strRef>
              <c:f>Sheet1!$O$5</c:f>
              <c:strCache>
                <c:ptCount val="1"/>
                <c:pt idx="0">
                  <c:v>2 x Lighting</c:v>
                </c:pt>
              </c:strCache>
            </c:strRef>
          </c:tx>
          <c:spPr>
            <a:ln w="28575" cap="rnd">
              <a:solidFill>
                <a:schemeClr val="accent2"/>
              </a:solidFill>
              <a:round/>
            </a:ln>
            <a:effectLst/>
          </c:spPr>
          <c:marker>
            <c:symbol val="x"/>
            <c:size val="10"/>
            <c:spPr>
              <a:noFill/>
              <a:ln w="9525">
                <a:solidFill>
                  <a:schemeClr val="accent2"/>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Sheet1!$P$5:$W$5</c:f>
              <c:numCache>
                <c:formatCode>General</c:formatCode>
                <c:ptCount val="8"/>
                <c:pt idx="0">
                  <c:v>0.99938285919464986</c:v>
                </c:pt>
                <c:pt idx="1">
                  <c:v>1</c:v>
                </c:pt>
                <c:pt idx="2">
                  <c:v>1.1656985850040269</c:v>
                </c:pt>
                <c:pt idx="3">
                  <c:v>1.230008681970135</c:v>
                </c:pt>
                <c:pt idx="4">
                  <c:v>1.2685164173124051</c:v>
                </c:pt>
                <c:pt idx="5">
                  <c:v>1.2676630331645629</c:v>
                </c:pt>
                <c:pt idx="6">
                  <c:v>1.2621910030090744</c:v>
                </c:pt>
                <c:pt idx="7">
                  <c:v>1.2268865659004355</c:v>
                </c:pt>
              </c:numCache>
            </c:numRef>
          </c:val>
          <c:smooth val="0"/>
          <c:extLst>
            <c:ext xmlns:c16="http://schemas.microsoft.com/office/drawing/2014/chart" uri="{C3380CC4-5D6E-409C-BE32-E72D297353CC}">
              <c16:uniqueId val="{00000001-0326-4B52-BB39-7DB0A6E92117}"/>
            </c:ext>
          </c:extLst>
        </c:ser>
        <c:ser>
          <c:idx val="2"/>
          <c:order val="2"/>
          <c:tx>
            <c:strRef>
              <c:f>Sheet1!$O$6</c:f>
              <c:strCache>
                <c:ptCount val="1"/>
                <c:pt idx="0">
                  <c:v>5 x Lighting</c:v>
                </c:pt>
              </c:strCache>
            </c:strRef>
          </c:tx>
          <c:spPr>
            <a:ln w="28575" cap="rnd">
              <a:solidFill>
                <a:schemeClr val="accent6"/>
              </a:solidFill>
              <a:round/>
            </a:ln>
            <a:effectLst/>
          </c:spPr>
          <c:marker>
            <c:symbol val="triangle"/>
            <c:size val="10"/>
            <c:spPr>
              <a:solidFill>
                <a:schemeClr val="accent6"/>
              </a:solidFill>
              <a:ln w="9525">
                <a:solidFill>
                  <a:schemeClr val="accent6"/>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Sheet1!$P$6:$W$6</c:f>
              <c:numCache>
                <c:formatCode>General</c:formatCode>
                <c:ptCount val="8"/>
                <c:pt idx="0">
                  <c:v>0.99924721067648736</c:v>
                </c:pt>
                <c:pt idx="1">
                  <c:v>1</c:v>
                </c:pt>
                <c:pt idx="2">
                  <c:v>1.1795248622797143</c:v>
                </c:pt>
                <c:pt idx="3">
                  <c:v>1.228164924294745</c:v>
                </c:pt>
                <c:pt idx="4">
                  <c:v>1.2834717605600947</c:v>
                </c:pt>
                <c:pt idx="5">
                  <c:v>1.2831357815037419</c:v>
                </c:pt>
                <c:pt idx="6">
                  <c:v>1.2799977020258733</c:v>
                </c:pt>
                <c:pt idx="7">
                  <c:v>1.2506680287029666</c:v>
                </c:pt>
              </c:numCache>
            </c:numRef>
          </c:val>
          <c:smooth val="0"/>
          <c:extLst>
            <c:ext xmlns:c16="http://schemas.microsoft.com/office/drawing/2014/chart" uri="{C3380CC4-5D6E-409C-BE32-E72D297353CC}">
              <c16:uniqueId val="{00000002-0326-4B52-BB39-7DB0A6E92117}"/>
            </c:ext>
          </c:extLst>
        </c:ser>
        <c:ser>
          <c:idx val="3"/>
          <c:order val="3"/>
          <c:tx>
            <c:strRef>
              <c:f>Sheet1!$O$7</c:f>
              <c:strCache>
                <c:ptCount val="1"/>
                <c:pt idx="0">
                  <c:v>10 x Lighting</c:v>
                </c:pt>
              </c:strCache>
            </c:strRef>
          </c:tx>
          <c:spPr>
            <a:ln w="28575" cap="rnd">
              <a:solidFill>
                <a:schemeClr val="accent4"/>
              </a:solidFill>
              <a:round/>
            </a:ln>
            <a:effectLst/>
          </c:spPr>
          <c:marker>
            <c:symbol val="square"/>
            <c:size val="10"/>
            <c:spPr>
              <a:solidFill>
                <a:schemeClr val="accent4"/>
              </a:solidFill>
              <a:ln w="9525">
                <a:solidFill>
                  <a:schemeClr val="accent4"/>
                </a:solidFill>
              </a:ln>
              <a:effectLst/>
            </c:spPr>
          </c:marker>
          <c:cat>
            <c:strRef>
              <c:f>Sheet1!$P$3:$W$3</c:f>
              <c:strCache>
                <c:ptCount val="8"/>
                <c:pt idx="0">
                  <c:v>H (1)</c:v>
                </c:pt>
                <c:pt idx="1">
                  <c:v>0 (1)</c:v>
                </c:pt>
                <c:pt idx="2">
                  <c:v>1 (2)</c:v>
                </c:pt>
                <c:pt idx="3">
                  <c:v>2 (4)</c:v>
                </c:pt>
                <c:pt idx="4">
                  <c:v>3 (8)</c:v>
                </c:pt>
                <c:pt idx="5">
                  <c:v>4 (16)</c:v>
                </c:pt>
                <c:pt idx="6">
                  <c:v>5 (32)</c:v>
                </c:pt>
                <c:pt idx="7">
                  <c:v>6 (60)</c:v>
                </c:pt>
              </c:strCache>
            </c:strRef>
          </c:cat>
          <c:val>
            <c:numRef>
              <c:f>Sheet1!$P$7:$W$7</c:f>
              <c:numCache>
                <c:formatCode>General</c:formatCode>
                <c:ptCount val="8"/>
                <c:pt idx="0">
                  <c:v>0.99687004123381329</c:v>
                </c:pt>
                <c:pt idx="1">
                  <c:v>1</c:v>
                </c:pt>
                <c:pt idx="2">
                  <c:v>1.1872684684573473</c:v>
                </c:pt>
                <c:pt idx="3">
                  <c:v>1.2189485685818453</c:v>
                </c:pt>
                <c:pt idx="4">
                  <c:v>1.2765683300125634</c:v>
                </c:pt>
                <c:pt idx="5">
                  <c:v>1.2763679693220236</c:v>
                </c:pt>
                <c:pt idx="6">
                  <c:v>1.2746230960472713</c:v>
                </c:pt>
                <c:pt idx="7">
                  <c:v>1.2490833479646339</c:v>
                </c:pt>
              </c:numCache>
            </c:numRef>
          </c:val>
          <c:smooth val="0"/>
          <c:extLst>
            <c:ext xmlns:c16="http://schemas.microsoft.com/office/drawing/2014/chart" uri="{C3380CC4-5D6E-409C-BE32-E72D297353CC}">
              <c16:uniqueId val="{00000003-0326-4B52-BB39-7DB0A6E92117}"/>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Number of Specialized Features (Number of Variants)</a:t>
                </a:r>
              </a:p>
            </c:rich>
          </c:tx>
          <c:layout>
            <c:manualLayout>
              <c:xMode val="edge"/>
              <c:yMode val="edge"/>
              <c:x val="0.28007829216070201"/>
              <c:y val="0.803711023385120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 val="autoZero"/>
        <c:auto val="1"/>
        <c:lblAlgn val="ctr"/>
        <c:lblOffset val="100"/>
        <c:noMultiLvlLbl val="0"/>
      </c:catAx>
      <c:valAx>
        <c:axId val="835909664"/>
        <c:scaling>
          <c:orientation val="minMax"/>
          <c:max val="1.3"/>
          <c:min val="0.95000000000000007"/>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dirty="0">
                    <a:solidFill>
                      <a:schemeClr val="bg1"/>
                    </a:solidFill>
                  </a:rPr>
                  <a:t>GPU Performance Relative</a:t>
                </a:r>
              </a:p>
              <a:p>
                <a:pPr>
                  <a:defRPr sz="1600"/>
                </a:pPr>
                <a:r>
                  <a:rPr lang="en-US" sz="1600" baseline="0" dirty="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valAx>
      <c:spPr>
        <a:noFill/>
        <a:ln>
          <a:noFill/>
        </a:ln>
        <a:effectLst/>
      </c:spPr>
    </c:plotArea>
    <c:legend>
      <c:legendPos val="b"/>
      <c:layout>
        <c:manualLayout>
          <c:xMode val="edge"/>
          <c:yMode val="edge"/>
          <c:x val="7.3073456601699199E-2"/>
          <c:y val="0.8961908788925441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Sheet1!$B$26</c:f>
              <c:strCache>
                <c:ptCount val="1"/>
                <c:pt idx="0">
                  <c:v>1 x Lighting</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Sheet1!$C$26:$J$26</c:f>
              <c:numCache>
                <c:formatCode>General</c:formatCode>
                <c:ptCount val="8"/>
                <c:pt idx="0">
                  <c:v>1.0728173013908102</c:v>
                </c:pt>
                <c:pt idx="1">
                  <c:v>1</c:v>
                </c:pt>
                <c:pt idx="2">
                  <c:v>0.75943298969072148</c:v>
                </c:pt>
                <c:pt idx="3">
                  <c:v>0.63142330604722918</c:v>
                </c:pt>
                <c:pt idx="4">
                  <c:v>0.4346017699115044</c:v>
                </c:pt>
                <c:pt idx="5">
                  <c:v>0.41815911219595264</c:v>
                </c:pt>
                <c:pt idx="6">
                  <c:v>0.37080009060478697</c:v>
                </c:pt>
                <c:pt idx="7">
                  <c:v>0.25984126984126982</c:v>
                </c:pt>
              </c:numCache>
            </c:numRef>
          </c:val>
          <c:smooth val="0"/>
          <c:extLst>
            <c:ext xmlns:c16="http://schemas.microsoft.com/office/drawing/2014/chart" uri="{C3380CC4-5D6E-409C-BE32-E72D297353CC}">
              <c16:uniqueId val="{00000000-6188-48C2-BEA6-B0AD0A5E6DDF}"/>
            </c:ext>
          </c:extLst>
        </c:ser>
        <c:ser>
          <c:idx val="1"/>
          <c:order val="1"/>
          <c:tx>
            <c:strRef>
              <c:f>Sheet1!$B$27</c:f>
              <c:strCache>
                <c:ptCount val="1"/>
                <c:pt idx="0">
                  <c:v>2 x Lighting</c:v>
                </c:pt>
              </c:strCache>
            </c:strRef>
          </c:tx>
          <c:spPr>
            <a:ln w="28575" cap="rnd">
              <a:solidFill>
                <a:schemeClr val="accent2"/>
              </a:solidFill>
              <a:round/>
            </a:ln>
            <a:effectLst/>
          </c:spPr>
          <c:marker>
            <c:symbol val="x"/>
            <c:size val="10"/>
            <c:spPr>
              <a:noFill/>
              <a:ln w="9525">
                <a:solidFill>
                  <a:schemeClr val="accent2"/>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Sheet1!$C$27:$J$27</c:f>
              <c:numCache>
                <c:formatCode>General</c:formatCode>
                <c:ptCount val="8"/>
                <c:pt idx="0">
                  <c:v>1.114503816793893</c:v>
                </c:pt>
                <c:pt idx="1">
                  <c:v>1</c:v>
                </c:pt>
                <c:pt idx="2">
                  <c:v>0.75777235687963873</c:v>
                </c:pt>
                <c:pt idx="3">
                  <c:v>0.51168822065678343</c:v>
                </c:pt>
                <c:pt idx="4">
                  <c:v>0.43365907268244863</c:v>
                </c:pt>
                <c:pt idx="5">
                  <c:v>0.41321144539099419</c:v>
                </c:pt>
                <c:pt idx="6">
                  <c:v>0.37467600790412403</c:v>
                </c:pt>
                <c:pt idx="7">
                  <c:v>0.26227387859952933</c:v>
                </c:pt>
              </c:numCache>
            </c:numRef>
          </c:val>
          <c:smooth val="0"/>
          <c:extLst>
            <c:ext xmlns:c16="http://schemas.microsoft.com/office/drawing/2014/chart" uri="{C3380CC4-5D6E-409C-BE32-E72D297353CC}">
              <c16:uniqueId val="{00000001-6188-48C2-BEA6-B0AD0A5E6DDF}"/>
            </c:ext>
          </c:extLst>
        </c:ser>
        <c:ser>
          <c:idx val="2"/>
          <c:order val="2"/>
          <c:tx>
            <c:strRef>
              <c:f>Sheet1!$B$28</c:f>
              <c:strCache>
                <c:ptCount val="1"/>
                <c:pt idx="0">
                  <c:v>5 x Lighting</c:v>
                </c:pt>
              </c:strCache>
            </c:strRef>
          </c:tx>
          <c:spPr>
            <a:ln w="28575" cap="rnd">
              <a:solidFill>
                <a:schemeClr val="accent6"/>
              </a:solidFill>
              <a:round/>
            </a:ln>
            <a:effectLst/>
          </c:spPr>
          <c:marker>
            <c:symbol val="triangle"/>
            <c:size val="10"/>
            <c:spPr>
              <a:solidFill>
                <a:schemeClr val="accent6"/>
              </a:solidFill>
              <a:ln w="9525">
                <a:solidFill>
                  <a:schemeClr val="accent6"/>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Sheet1!$C$28:$J$28</c:f>
              <c:numCache>
                <c:formatCode>General</c:formatCode>
                <c:ptCount val="8"/>
                <c:pt idx="0">
                  <c:v>1.0514705882352942</c:v>
                </c:pt>
                <c:pt idx="1">
                  <c:v>1</c:v>
                </c:pt>
                <c:pt idx="2">
                  <c:v>0.76063829787234039</c:v>
                </c:pt>
                <c:pt idx="3">
                  <c:v>0.50709219858156029</c:v>
                </c:pt>
                <c:pt idx="4">
                  <c:v>0.4346504559270517</c:v>
                </c:pt>
                <c:pt idx="5">
                  <c:v>0.41249603369198373</c:v>
                </c:pt>
                <c:pt idx="6">
                  <c:v>0.37830687830687837</c:v>
                </c:pt>
                <c:pt idx="7">
                  <c:v>0.26174656343235775</c:v>
                </c:pt>
              </c:numCache>
            </c:numRef>
          </c:val>
          <c:smooth val="0"/>
          <c:extLst>
            <c:ext xmlns:c16="http://schemas.microsoft.com/office/drawing/2014/chart" uri="{C3380CC4-5D6E-409C-BE32-E72D297353CC}">
              <c16:uniqueId val="{00000002-6188-48C2-BEA6-B0AD0A5E6DDF}"/>
            </c:ext>
          </c:extLst>
        </c:ser>
        <c:ser>
          <c:idx val="3"/>
          <c:order val="3"/>
          <c:tx>
            <c:strRef>
              <c:f>Sheet1!$B$29</c:f>
              <c:strCache>
                <c:ptCount val="1"/>
                <c:pt idx="0">
                  <c:v>10 x Lighting</c:v>
                </c:pt>
              </c:strCache>
            </c:strRef>
          </c:tx>
          <c:spPr>
            <a:ln w="28575" cap="rnd">
              <a:solidFill>
                <a:schemeClr val="accent4"/>
              </a:solidFill>
              <a:round/>
            </a:ln>
            <a:effectLst/>
          </c:spPr>
          <c:marker>
            <c:symbol val="square"/>
            <c:size val="10"/>
            <c:spPr>
              <a:solidFill>
                <a:schemeClr val="accent4"/>
              </a:solidFill>
              <a:ln w="9525">
                <a:solidFill>
                  <a:schemeClr val="accent4"/>
                </a:solidFill>
              </a:ln>
              <a:effectLst/>
            </c:spPr>
          </c:marker>
          <c:cat>
            <c:strRef>
              <c:f>Sheet1!$C$25:$J$25</c:f>
              <c:strCache>
                <c:ptCount val="8"/>
                <c:pt idx="0">
                  <c:v>H (1)</c:v>
                </c:pt>
                <c:pt idx="1">
                  <c:v>0 (1)</c:v>
                </c:pt>
                <c:pt idx="2">
                  <c:v>1 (2)</c:v>
                </c:pt>
                <c:pt idx="3">
                  <c:v>2 (4)</c:v>
                </c:pt>
                <c:pt idx="4">
                  <c:v>3 (8)</c:v>
                </c:pt>
                <c:pt idx="5">
                  <c:v>4 (16)</c:v>
                </c:pt>
                <c:pt idx="6">
                  <c:v>5 (32)</c:v>
                </c:pt>
                <c:pt idx="7">
                  <c:v>6 (60)</c:v>
                </c:pt>
              </c:strCache>
            </c:strRef>
          </c:cat>
          <c:val>
            <c:numRef>
              <c:f>Sheet1!$C$29:$J$29</c:f>
              <c:numCache>
                <c:formatCode>General</c:formatCode>
                <c:ptCount val="8"/>
                <c:pt idx="0">
                  <c:v>1.0093222120978482</c:v>
                </c:pt>
                <c:pt idx="1">
                  <c:v>1</c:v>
                </c:pt>
                <c:pt idx="2">
                  <c:v>0.75789473684210529</c:v>
                </c:pt>
                <c:pt idx="3">
                  <c:v>0.51674023038001937</c:v>
                </c:pt>
                <c:pt idx="4">
                  <c:v>0.42771853744022337</c:v>
                </c:pt>
                <c:pt idx="5">
                  <c:v>0.40947479170813555</c:v>
                </c:pt>
                <c:pt idx="6">
                  <c:v>0.37565544048209115</c:v>
                </c:pt>
                <c:pt idx="7">
                  <c:v>0.26229508196721313</c:v>
                </c:pt>
              </c:numCache>
            </c:numRef>
          </c:val>
          <c:smooth val="0"/>
          <c:extLst>
            <c:ext xmlns:c16="http://schemas.microsoft.com/office/drawing/2014/chart" uri="{C3380CC4-5D6E-409C-BE32-E72D297353CC}">
              <c16:uniqueId val="{00000003-6188-48C2-BEA6-B0AD0A5E6DDF}"/>
            </c:ext>
          </c:extLst>
        </c:ser>
        <c:dLbls>
          <c:showLegendKey val="0"/>
          <c:showVal val="0"/>
          <c:showCatName val="0"/>
          <c:showSerName val="0"/>
          <c:showPercent val="0"/>
          <c:showBubbleSize val="0"/>
        </c:dLbls>
        <c:marker val="1"/>
        <c:smooth val="0"/>
        <c:axId val="835799888"/>
        <c:axId val="835909664"/>
      </c:lineChart>
      <c:catAx>
        <c:axId val="835799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dirty="0">
                    <a:solidFill>
                      <a:schemeClr val="bg1"/>
                    </a:solidFill>
                  </a:rPr>
                  <a:t>Number of Specialized Features (Number of Variants)</a:t>
                </a:r>
              </a:p>
            </c:rich>
          </c:tx>
          <c:layout>
            <c:manualLayout>
              <c:xMode val="edge"/>
              <c:yMode val="edge"/>
              <c:x val="0.30880652542895681"/>
              <c:y val="0.79310418992131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909664"/>
        <c:crossesAt val="-0.2"/>
        <c:auto val="1"/>
        <c:lblAlgn val="ctr"/>
        <c:lblOffset val="100"/>
        <c:noMultiLvlLbl val="0"/>
      </c:catAx>
      <c:valAx>
        <c:axId val="835909664"/>
        <c:scaling>
          <c:orientation val="minMax"/>
          <c:max val="1.1500000000000001"/>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CPU Performance Relative</a:t>
                </a:r>
              </a:p>
              <a:p>
                <a:pPr>
                  <a:defRPr sz="1600">
                    <a:solidFill>
                      <a:schemeClr val="bg1"/>
                    </a:solidFill>
                  </a:defRPr>
                </a:pPr>
                <a:r>
                  <a:rPr lang="en-US" sz="1600" baseline="0">
                    <a:solidFill>
                      <a:schemeClr val="bg1"/>
                    </a:solidFill>
                  </a:rPr>
                  <a:t>to No Specialization</a:t>
                </a:r>
              </a:p>
            </c:rich>
          </c:tx>
          <c:layout>
            <c:manualLayout>
              <c:xMode val="edge"/>
              <c:yMode val="edge"/>
              <c:x val="7.3489863425314763E-3"/>
              <c:y val="2.818849916487711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35799888"/>
        <c:crosses val="autoZero"/>
        <c:crossBetween val="between"/>
        <c:majorUnit val="0.1"/>
      </c:valAx>
      <c:spPr>
        <a:noFill/>
        <a:ln>
          <a:noFill/>
        </a:ln>
        <a:effectLst/>
      </c:spPr>
    </c:plotArea>
    <c:legend>
      <c:legendPos val="b"/>
      <c:layout>
        <c:manualLayout>
          <c:xMode val="edge"/>
          <c:yMode val="edge"/>
          <c:x val="9.5450553159293405E-2"/>
          <c:y val="0.89642209577740872"/>
          <c:w val="0.89999996536655402"/>
          <c:h val="7.0711206553726244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7/11/2019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7/11/2019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143144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runtime engine code sets parameters using a “</a:t>
            </a:r>
            <a:r>
              <a:rPr lang="en-US" dirty="0" err="1"/>
              <a:t>stringly</a:t>
            </a:r>
            <a:r>
              <a:rPr lang="en-US" dirty="0"/>
              <a:t>-typed” interface.  This interface doesn’t provide good error checking, which can lead to subtle bugs, such as here where I’ve accidentally used the wrong type when setting the </a:t>
            </a:r>
            <a:r>
              <a:rPr lang="en-US" dirty="0" err="1"/>
              <a:t>lightDirection</a:t>
            </a:r>
            <a:r>
              <a:rPr lang="en-US" dirty="0"/>
              <a:t> parameter.</a:t>
            </a:r>
          </a:p>
          <a:p>
            <a:endParaRPr lang="en-US" dirty="0"/>
          </a:p>
          <a:p>
            <a:r>
              <a:rPr lang="en-US" dirty="0"/>
              <a:t>Some of the other methods I mentioned improve upon these issues, but one important thing to note is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10</a:t>
            </a:fld>
            <a:endParaRPr lang="en-AU"/>
          </a:p>
        </p:txBody>
      </p:sp>
    </p:spTree>
    <p:extLst>
      <p:ext uri="{BB962C8B-B14F-4D97-AF65-F5344CB8AC3E}">
        <p14:creationId xmlns:p14="http://schemas.microsoft.com/office/powerpoint/2010/main" val="427230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methods are on an unfavorable continuum.  Methods with greater capability require greater effort to use.</a:t>
            </a:r>
          </a:p>
          <a:p>
            <a:endParaRPr lang="en-US" dirty="0"/>
          </a:p>
          <a:p>
            <a:r>
              <a:rPr lang="en-US" dirty="0"/>
              <a:t>C preprocessor functionality is fairly simple to work with, but it’s limited in the types of things you can implement with it.</a:t>
            </a:r>
          </a:p>
          <a:p>
            <a:endParaRPr lang="en-US" dirty="0"/>
          </a:p>
          <a:p>
            <a:r>
              <a:rPr lang="en-US" dirty="0"/>
              <a:t>At the other end of the spectrum, if you’re willing to modify a compiler to add features to HLSL, you have a lot of flexibility but now you have a much larger codebase to maintain, especially as the core HLSL continues to evolve.</a:t>
            </a:r>
          </a:p>
          <a:p>
            <a:endParaRPr lang="en-US" dirty="0"/>
          </a:p>
          <a:p>
            <a:r>
              <a:rPr lang="en-US" dirty="0"/>
              <a:t>Engine developers today are faced with the problem of balancing between the benefits that new features might provide to users versus the effort required to implement those features.</a:t>
            </a:r>
          </a:p>
          <a:p>
            <a:endParaRPr lang="en-US" dirty="0"/>
          </a:p>
          <a:p>
            <a:r>
              <a:rPr lang="en-US" dirty="0"/>
              <a:t>What we’d really like is a technique that sidesteps this trade-off – one that provides lots of capabilities while requiring only a modest effort to use.</a:t>
            </a:r>
          </a:p>
          <a:p>
            <a:endParaRPr lang="en-US" dirty="0"/>
          </a:p>
          <a:p>
            <a:r>
              <a:rPr lang="en-US" dirty="0"/>
              <a:t>Based on this observation…</a:t>
            </a:r>
          </a:p>
        </p:txBody>
      </p:sp>
      <p:sp>
        <p:nvSpPr>
          <p:cNvPr id="4" name="Slide Number Placeholder 3"/>
          <p:cNvSpPr>
            <a:spLocks noGrp="1"/>
          </p:cNvSpPr>
          <p:nvPr>
            <p:ph type="sldNum" sz="quarter" idx="5"/>
          </p:nvPr>
        </p:nvSpPr>
        <p:spPr/>
        <p:txBody>
          <a:bodyPr/>
          <a:lstStyle/>
          <a:p>
            <a:fld id="{14DC7A62-736F-4CDD-9422-D705E350F186}" type="slidenum">
              <a:rPr lang="en-US" smtClean="0"/>
              <a:t>11</a:t>
            </a:fld>
            <a:endParaRPr lang="en-US"/>
          </a:p>
        </p:txBody>
      </p:sp>
    </p:spTree>
    <p:extLst>
      <p:ext uri="{BB962C8B-B14F-4D97-AF65-F5344CB8AC3E}">
        <p14:creationId xmlns:p14="http://schemas.microsoft.com/office/powerpoint/2010/main" val="95682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Based on this observation)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well as the other issues we’ve seen in modern shader systems, we came up with a set of design goals to guide our work.</a:t>
            </a:r>
          </a:p>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12</a:t>
            </a:fld>
            <a:endParaRPr lang="en-AU"/>
          </a:p>
        </p:txBody>
      </p:sp>
    </p:spTree>
    <p:extLst>
      <p:ext uri="{BB962C8B-B14F-4D97-AF65-F5344CB8AC3E}">
        <p14:creationId xmlns:p14="http://schemas.microsoft.com/office/powerpoint/2010/main" val="374779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engine requires a unique shader system, customized to the engine’s design and the needs of its users.  If we can minimize the effort required to build and maintain shader systems, we can better enable developers to create robust, feature-rich implementations.</a:t>
            </a:r>
          </a:p>
          <a:p>
            <a:endParaRPr lang="en-US" dirty="0"/>
          </a:p>
          <a:p>
            <a:r>
              <a:rPr lang="en-US" dirty="0"/>
              <a:t>We’d like to be able to catch errors earlier, in contrast to “</a:t>
            </a:r>
            <a:r>
              <a:rPr lang="en-US" dirty="0" err="1"/>
              <a:t>stringly</a:t>
            </a:r>
            <a:r>
              <a:rPr lang="en-US" dirty="0"/>
              <a:t>-typed” interfaces in </a:t>
            </a:r>
            <a:r>
              <a:rPr lang="en-US" dirty="0" err="1"/>
              <a:t>ShaderLab</a:t>
            </a:r>
            <a:r>
              <a:rPr lang="en-US" dirty="0"/>
              <a:t> and in graphics APIs.</a:t>
            </a:r>
          </a:p>
          <a:p>
            <a:endParaRPr lang="en-US" dirty="0"/>
          </a:p>
          <a:p>
            <a:r>
              <a:rPr lang="en-US" dirty="0"/>
              <a:t>Programmers shouldn’t have to declare the same shader parameter, constant buffer, etc. more than once.</a:t>
            </a:r>
          </a:p>
        </p:txBody>
      </p:sp>
      <p:sp>
        <p:nvSpPr>
          <p:cNvPr id="4" name="Slide Number Placeholder 3"/>
          <p:cNvSpPr>
            <a:spLocks noGrp="1"/>
          </p:cNvSpPr>
          <p:nvPr>
            <p:ph type="sldNum" sz="quarter" idx="5"/>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27301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is paramount in real-time graphics applications, so our system should strive to minimize overheads to GPU shader code and CPU engine code, as well as enable developers to explore opportunities to improve performance.</a:t>
            </a:r>
          </a:p>
          <a:p>
            <a:endParaRPr lang="en-US" dirty="0"/>
          </a:p>
          <a:p>
            <a:r>
              <a:rPr lang="en-US" dirty="0"/>
              <a:t>Productivity is key for artists, so a shader system must provide them with familiar workflows.</a:t>
            </a:r>
          </a:p>
          <a:p>
            <a:endParaRPr lang="en-US" dirty="0"/>
          </a:p>
          <a:p>
            <a:r>
              <a:rPr lang="en-US" dirty="0"/>
              <a:t>To achieve maximum performance, engines generate many specialized shader variants.  However, complete static specialization can lead to additional overheads that decrease performance.  So, we want our system to enable exploration of these trade-offs in the hopes of improving overall performance.</a:t>
            </a:r>
          </a:p>
          <a:p>
            <a:endParaRPr lang="en-US" dirty="0"/>
          </a:p>
          <a:p>
            <a:r>
              <a:rPr lang="en-US" dirty="0"/>
              <a:t>Given the landscape of existing solutions…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14</a:t>
            </a:fld>
            <a:endParaRPr lang="en-AU"/>
          </a:p>
        </p:txBody>
      </p:sp>
    </p:spTree>
    <p:extLst>
      <p:ext uri="{BB962C8B-B14F-4D97-AF65-F5344CB8AC3E}">
        <p14:creationId xmlns:p14="http://schemas.microsoft.com/office/powerpoint/2010/main" val="49728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goal of minimizing implementation effort seems at odds with some of our other goals.  Certainly, we could achieve many of them by modifying a compiler and adding features to HLSL, but that requires a high implementation effort.</a:t>
            </a:r>
          </a:p>
          <a:p>
            <a:endParaRPr lang="en-US" dirty="0"/>
          </a:p>
          <a:p>
            <a:r>
              <a:rPr lang="en-US" dirty="0"/>
              <a:t>Is there a method that avoids this trade-off?</a:t>
            </a:r>
          </a:p>
          <a:p>
            <a:endParaRPr lang="en-US" dirty="0"/>
          </a:p>
          <a:p>
            <a:r>
              <a:rPr lang="en-US" dirty="0"/>
              <a:t>When examining these existing methods, we discovered that they all happen make extensive use of metaprogramming, whether they realize it or not.  We broadly define metaprogramming as writing code that manipulates other code, including reading, analyzing, transforming, or generating code.</a:t>
            </a:r>
          </a:p>
          <a:p>
            <a:endParaRPr lang="en-US" dirty="0"/>
          </a:p>
          <a:p>
            <a:r>
              <a:rPr lang="en-US" dirty="0"/>
              <a:t>Using this key insight, we decided to make metaprogramming a fundamental design principle at the core of our shader system, and to find a metaprogramming technique that sidesteps this apparent trade-off between capability and complexity.</a:t>
            </a:r>
          </a:p>
          <a:p>
            <a:endParaRPr lang="en-US" dirty="0"/>
          </a:p>
          <a:p>
            <a:r>
              <a:rPr lang="en-US" dirty="0"/>
              <a:t>As I’m sure you can guess from the title of this talk…</a:t>
            </a:r>
          </a:p>
        </p:txBody>
      </p:sp>
      <p:sp>
        <p:nvSpPr>
          <p:cNvPr id="4" name="Slide Number Placeholder 3"/>
          <p:cNvSpPr>
            <a:spLocks noGrp="1"/>
          </p:cNvSpPr>
          <p:nvPr>
            <p:ph type="sldNum" sz="quarter" idx="5"/>
          </p:nvPr>
        </p:nvSpPr>
        <p:spPr/>
        <p:txBody>
          <a:bodyPr/>
          <a:lstStyle/>
          <a:p>
            <a:fld id="{14DC7A62-736F-4CDD-9422-D705E350F186}" type="slidenum">
              <a:rPr lang="en-US" smtClean="0"/>
              <a:t>15</a:t>
            </a:fld>
            <a:endParaRPr lang="en-US"/>
          </a:p>
        </p:txBody>
      </p:sp>
    </p:spTree>
    <p:extLst>
      <p:ext uri="{BB962C8B-B14F-4D97-AF65-F5344CB8AC3E}">
        <p14:creationId xmlns:p14="http://schemas.microsoft.com/office/powerpoint/2010/main" val="380698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technique we identified is staged metaprogramming.</a:t>
            </a:r>
          </a:p>
        </p:txBody>
      </p:sp>
      <p:sp>
        <p:nvSpPr>
          <p:cNvPr id="4" name="Slide Number Placeholder 3"/>
          <p:cNvSpPr>
            <a:spLocks noGrp="1"/>
          </p:cNvSpPr>
          <p:nvPr>
            <p:ph type="sldNum" sz="quarter" idx="5"/>
          </p:nvPr>
        </p:nvSpPr>
        <p:spPr/>
        <p:txBody>
          <a:bodyPr/>
          <a:lstStyle/>
          <a:p>
            <a:fld id="{14DC7A62-736F-4CDD-9422-D705E350F186}" type="slidenum">
              <a:rPr lang="en-US" smtClean="0"/>
              <a:t>16</a:t>
            </a:fld>
            <a:endParaRPr lang="en-US"/>
          </a:p>
        </p:txBody>
      </p:sp>
    </p:spTree>
    <p:extLst>
      <p:ext uri="{BB962C8B-B14F-4D97-AF65-F5344CB8AC3E}">
        <p14:creationId xmlns:p14="http://schemas.microsoft.com/office/powerpoint/2010/main" val="396324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17</a:t>
            </a:fld>
            <a:endParaRPr lang="en-AU"/>
          </a:p>
        </p:txBody>
      </p:sp>
    </p:spTree>
    <p:extLst>
      <p:ext uri="{BB962C8B-B14F-4D97-AF65-F5344CB8AC3E}">
        <p14:creationId xmlns:p14="http://schemas.microsoft.com/office/powerpoint/2010/main" val="91165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staged metaprogramming, there are multiple explicit stages of code execution.  For example, we could have a stage that conceptually executes at application compile time, versus a stage that executes at application run time.</a:t>
            </a:r>
          </a:p>
          <a:p>
            <a:endParaRPr lang="en-US" dirty="0"/>
          </a:p>
          <a:p>
            <a:r>
              <a:rPr lang="en-US" dirty="0"/>
              <a:t>Code running in an earlier stage of execution can construct and manipulate code that will run in a later stage.</a:t>
            </a:r>
          </a:p>
          <a:p>
            <a:endParaRPr lang="en-US" dirty="0"/>
          </a:p>
          <a:p>
            <a:r>
              <a:rPr lang="en-US" dirty="0"/>
              <a:t>Our definition of staged metaprogramming aligns with the description of a multi-level language and also includes multi-stage languages as well.  If you’re familiar with those terms, this might provide some extra context.</a:t>
            </a:r>
          </a:p>
          <a:p>
            <a:endParaRPr lang="en-US" dirty="0"/>
          </a:p>
          <a:p>
            <a:r>
              <a:rPr lang="en-US" dirty="0"/>
              <a:t>So what makes up a staged metaprogramming environment?</a:t>
            </a:r>
          </a:p>
        </p:txBody>
      </p:sp>
      <p:sp>
        <p:nvSpPr>
          <p:cNvPr id="4" name="Slide Number Placeholder 3"/>
          <p:cNvSpPr>
            <a:spLocks noGrp="1"/>
          </p:cNvSpPr>
          <p:nvPr>
            <p:ph type="sldNum" sz="quarter" idx="5"/>
          </p:nvPr>
        </p:nvSpPr>
        <p:spPr/>
        <p:txBody>
          <a:bodyPr/>
          <a:lstStyle/>
          <a:p>
            <a:fld id="{9A496215-5E4C-414D-A8DB-C38AA7CF7C2A}" type="slidenum">
              <a:rPr lang="en-AU" smtClean="0"/>
              <a:pPr/>
              <a:t>18</a:t>
            </a:fld>
            <a:endParaRPr lang="en-AU"/>
          </a:p>
        </p:txBody>
      </p:sp>
    </p:spTree>
    <p:extLst>
      <p:ext uri="{BB962C8B-B14F-4D97-AF65-F5344CB8AC3E}">
        <p14:creationId xmlns:p14="http://schemas.microsoft.com/office/powerpoint/2010/main" val="254187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key features.</a:t>
            </a:r>
          </a:p>
          <a:p>
            <a:endParaRPr lang="en-US" dirty="0"/>
          </a:p>
          <a:p>
            <a:r>
              <a:rPr lang="en-US" dirty="0"/>
              <a:t>Code is a first-class citizen.  Programs can operate on code in the same way that they can operate on other constructs, including passing code as arguments, returning code from functions, and storing code in data structures.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is constructed using regular language syntax using quasi-quote.  In this example, we have the keywords “quote” and “end” to denote that we’re constructing code.  The code between these keywords is expressed using regular syntax, but this code is not executing here.  Instead, it is stored in the “</a:t>
            </a:r>
            <a:r>
              <a:rPr lang="en-US" dirty="0" err="1"/>
              <a:t>myCode</a:t>
            </a:r>
            <a:r>
              <a:rPr lang="en-US" dirty="0"/>
              <a:t>” variable for use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quotes are hygienic and lexically scoped, so the definition of “</a:t>
            </a:r>
            <a:r>
              <a:rPr lang="en-US" dirty="0" err="1"/>
              <a:t>outColor</a:t>
            </a:r>
            <a:r>
              <a:rPr lang="en-US" dirty="0"/>
              <a:t>” here would not conflict with another variable using the same name elsewhere (unlike preprocessor macros).  However, you intentionally can violate this property when needed.</a:t>
            </a:r>
          </a:p>
          <a:p>
            <a:endParaRPr lang="en-US" dirty="0"/>
          </a:p>
          <a:p>
            <a:r>
              <a:rPr lang="en-US" dirty="0"/>
              <a:t>The unquote operator splices quoted code into the runtime application.  Here we’re taking the </a:t>
            </a:r>
            <a:r>
              <a:rPr lang="en-US" dirty="0" err="1"/>
              <a:t>myCode</a:t>
            </a:r>
            <a:r>
              <a:rPr lang="en-US" dirty="0"/>
              <a:t> variable and inserting its contents into the program.</a:t>
            </a:r>
          </a:p>
          <a:p>
            <a:endParaRPr lang="en-US" dirty="0"/>
          </a:p>
          <a:p>
            <a:r>
              <a:rPr lang="en-US" dirty="0"/>
              <a:t>Also, quotes can be specialized to generate different versions, similar to how shaders can be specialized into different variants.</a:t>
            </a:r>
          </a:p>
          <a:p>
            <a:endParaRPr lang="en-US" dirty="0"/>
          </a:p>
          <a:p>
            <a:r>
              <a:rPr lang="en-US" dirty="0"/>
              <a:t>If you’re used to working in C++ or another popular systems language, you’re probably not used to seeing these quote and unquote constructs.  Well that’s because…</a:t>
            </a:r>
          </a:p>
        </p:txBody>
      </p:sp>
      <p:sp>
        <p:nvSpPr>
          <p:cNvPr id="4" name="Slide Number Placeholder 3"/>
          <p:cNvSpPr>
            <a:spLocks noGrp="1"/>
          </p:cNvSpPr>
          <p:nvPr>
            <p:ph type="sldNum" sz="quarter" idx="5"/>
          </p:nvPr>
        </p:nvSpPr>
        <p:spPr/>
        <p:txBody>
          <a:bodyPr/>
          <a:lstStyle/>
          <a:p>
            <a:fld id="{9A496215-5E4C-414D-A8DB-C38AA7CF7C2A}" type="slidenum">
              <a:rPr lang="en-AU" smtClean="0"/>
              <a:pPr/>
              <a:t>19</a:t>
            </a:fld>
            <a:endParaRPr lang="en-AU"/>
          </a:p>
        </p:txBody>
      </p:sp>
    </p:spTree>
    <p:extLst>
      <p:ext uri="{BB962C8B-B14F-4D97-AF65-F5344CB8AC3E}">
        <p14:creationId xmlns:p14="http://schemas.microsoft.com/office/powerpoint/2010/main" val="237754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defining what I mean by a “shader system.”</a:t>
            </a:r>
          </a:p>
          <a:p>
            <a:endParaRPr lang="en-US" dirty="0"/>
          </a:p>
          <a:p>
            <a:r>
              <a:rPr lang="en-US" dirty="0"/>
              <a:t>A shader system is a game engine component that facilitates interacting with the rendering process.</a:t>
            </a:r>
          </a:p>
          <a:p>
            <a:endParaRPr lang="en-US" dirty="0"/>
          </a:p>
          <a:p>
            <a:r>
              <a:rPr lang="en-US" dirty="0"/>
              <a:t>Specifically, I’m talking about real-time 3D game engines like Unreal, Unity, and other in-house engines, which means that not only is performance critical, but so is enabling a wide variety of users to control different aspects of rendering.</a:t>
            </a:r>
          </a:p>
          <a:p>
            <a:endParaRPr lang="en-US" dirty="0"/>
          </a:p>
          <a:p>
            <a:r>
              <a:rPr lang="en-US" dirty="0"/>
              <a:t>Let’s look at an example of what I mean…</a:t>
            </a:r>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77200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languages don’t have the features required for staged metaprogramming.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used a language called Lua-Terra to demonstrate how staged metaprogramming is useful for shader systems.  Lua-Terra is a multi-stage language that uses Lua code in the first stage to manipulate and generate next-stage Terra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be familiar with Lua.  It is a high-level scripting language commonly used in game development already.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Terra is simple, low-level, C-like language.  We chose Lua-Terra specifically because Terra models the lower-level systems language environment that is commonly used in engine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high-level scripting and code generation can be expensive operations, and as we know performance is critical for game engines…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3730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our system, all metaprogramming occurs at application compile time.  We aren’t generating any code while the game is running, all of that happens beforehand.  This is in contrast to prior work, which generates code at runtime.</a:t>
            </a:r>
          </a:p>
          <a:p>
            <a:endParaRPr lang="en-US" dirty="0"/>
          </a:p>
          <a:p>
            <a:r>
              <a:rPr lang="en-US" dirty="0"/>
              <a:t>On the last slide, I mentioned that the Lua code </a:t>
            </a:r>
            <a:r>
              <a:rPr lang="en-US" dirty="0" err="1"/>
              <a:t>metaprogrammings</a:t>
            </a:r>
            <a:r>
              <a:rPr lang="en-US" dirty="0"/>
              <a:t> the Terra code, and since all of the metaprogramming happens at compile time, all of the Lua code executes at compile time as well.  We don’t run any Lua code during game runtime (although we could if we wanted to add Lua scripting into the application).</a:t>
            </a:r>
          </a:p>
          <a:p>
            <a:endParaRPr lang="en-US" dirty="0"/>
          </a:p>
          <a:p>
            <a:r>
              <a:rPr lang="en-US" dirty="0"/>
              <a:t>What’s left at runtime is just the C-like Terra code.  The game runtime, as well as all shader code are written in Terra.</a:t>
            </a:r>
          </a:p>
          <a:p>
            <a:endParaRPr lang="en-US" dirty="0"/>
          </a:p>
          <a:p>
            <a:r>
              <a:rPr lang="en-US" dirty="0"/>
              <a:t>Now let’s take a look at a shader in our system, which we call </a:t>
            </a:r>
            <a:r>
              <a:rPr lang="en-US" dirty="0" err="1"/>
              <a:t>Selos</a:t>
            </a:r>
            <a:r>
              <a:rPr lang="en-US" dirty="0"/>
              <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21</a:t>
            </a:fld>
            <a:endParaRPr lang="en-AU"/>
          </a:p>
        </p:txBody>
      </p:sp>
    </p:spTree>
    <p:extLst>
      <p:ext uri="{BB962C8B-B14F-4D97-AF65-F5344CB8AC3E}">
        <p14:creationId xmlns:p14="http://schemas.microsoft.com/office/powerpoint/2010/main" val="382284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I’m just going to highlight a few key points.</a:t>
            </a:r>
          </a:p>
          <a:p>
            <a:endParaRPr lang="en-US" dirty="0"/>
          </a:p>
          <a:p>
            <a:r>
              <a:rPr lang="en-US" dirty="0"/>
              <a:t>Unlike in </a:t>
            </a:r>
            <a:r>
              <a:rPr lang="en-US" dirty="0" err="1"/>
              <a:t>ShaderLab</a:t>
            </a:r>
            <a:r>
              <a:rPr lang="en-US" dirty="0"/>
              <a:t>, in </a:t>
            </a:r>
            <a:r>
              <a:rPr lang="en-US" dirty="0" err="1"/>
              <a:t>Selos</a:t>
            </a:r>
            <a:r>
              <a:rPr lang="en-US" dirty="0"/>
              <a:t> we can express GUI controls directly alongside the parameter declaration, avoiding the double-declaration problem.</a:t>
            </a:r>
          </a:p>
        </p:txBody>
      </p:sp>
      <p:sp>
        <p:nvSpPr>
          <p:cNvPr id="4" name="Slide Number Placeholder 3"/>
          <p:cNvSpPr>
            <a:spLocks noGrp="1"/>
          </p:cNvSpPr>
          <p:nvPr>
            <p:ph type="sldNum" sz="quarter" idx="5"/>
          </p:nvPr>
        </p:nvSpPr>
        <p:spPr/>
        <p:txBody>
          <a:bodyPr/>
          <a:lstStyle/>
          <a:p>
            <a:fld id="{9A496215-5E4C-414D-A8DB-C38AA7CF7C2A}" type="slidenum">
              <a:rPr lang="en-AU" smtClean="0"/>
              <a:pPr/>
              <a:t>22</a:t>
            </a:fld>
            <a:endParaRPr lang="en-AU"/>
          </a:p>
        </p:txBody>
      </p:sp>
    </p:spTree>
    <p:extLst>
      <p:ext uri="{BB962C8B-B14F-4D97-AF65-F5344CB8AC3E}">
        <p14:creationId xmlns:p14="http://schemas.microsoft.com/office/powerpoint/2010/main" val="210471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system generates a statically-checked interface for shaders, meaning that that bug from my </a:t>
            </a:r>
            <a:r>
              <a:rPr lang="en-US" dirty="0" err="1"/>
              <a:t>ShaderLab</a:t>
            </a:r>
            <a:r>
              <a:rPr lang="en-US" dirty="0"/>
              <a:t> code before is instead reported as a compile-time error in Selos.</a:t>
            </a:r>
          </a:p>
          <a:p>
            <a:endParaRPr lang="en-US" dirty="0"/>
          </a:p>
          <a:p>
            <a:r>
              <a:rPr lang="en-US" dirty="0"/>
              <a:t>Instead of using preprocessor #if…</a:t>
            </a:r>
          </a:p>
        </p:txBody>
      </p:sp>
      <p:sp>
        <p:nvSpPr>
          <p:cNvPr id="4" name="Slide Number Placeholder 3"/>
          <p:cNvSpPr>
            <a:spLocks noGrp="1"/>
          </p:cNvSpPr>
          <p:nvPr>
            <p:ph type="sldNum" sz="quarter" idx="5"/>
          </p:nvPr>
        </p:nvSpPr>
        <p:spPr/>
        <p:txBody>
          <a:bodyPr/>
          <a:lstStyle/>
          <a:p>
            <a:fld id="{9A496215-5E4C-414D-A8DB-C38AA7CF7C2A}" type="slidenum">
              <a:rPr lang="en-AU" smtClean="0"/>
              <a:pPr/>
              <a:t>23</a:t>
            </a:fld>
            <a:endParaRPr lang="en-AU"/>
          </a:p>
        </p:txBody>
      </p:sp>
    </p:spTree>
    <p:extLst>
      <p:ext uri="{BB962C8B-B14F-4D97-AF65-F5344CB8AC3E}">
        <p14:creationId xmlns:p14="http://schemas.microsoft.com/office/powerpoint/2010/main" val="416658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Shader specialization is expressed and controlled through </a:t>
            </a:r>
            <a:r>
              <a:rPr lang="en-US" dirty="0" err="1"/>
              <a:t>ConfigurationOptions</a:t>
            </a:r>
            <a:r>
              <a:rPr lang="en-US" dirty="0"/>
              <a:t>.</a:t>
            </a:r>
          </a:p>
          <a:p>
            <a:endParaRPr lang="en-US" dirty="0"/>
          </a:p>
          <a:p>
            <a:r>
              <a:rPr lang="en-US" dirty="0"/>
              <a:t>This allows Selos to automatically generate all variants (like in </a:t>
            </a:r>
            <a:r>
              <a:rPr lang="en-US" dirty="0" err="1"/>
              <a:t>ShaderLab</a:t>
            </a:r>
            <a:r>
              <a:rPr lang="en-US" dirty="0"/>
              <a:t>).</a:t>
            </a:r>
          </a:p>
          <a:p>
            <a:endParaRPr lang="en-US" dirty="0"/>
          </a:p>
          <a:p>
            <a:r>
              <a:rPr lang="en-US" dirty="0"/>
              <a:t>And it also enables us to explore other options for shader specialization.  I mentioned before that you couldn’t generate a shader with both STANDARD and CLOTH materials from the </a:t>
            </a:r>
            <a:r>
              <a:rPr lang="en-US" dirty="0" err="1"/>
              <a:t>ShaderLab</a:t>
            </a:r>
            <a:r>
              <a:rPr lang="en-US" dirty="0"/>
              <a:t> code, but in ours we easily can.  We’ll return to this part later.</a:t>
            </a:r>
          </a:p>
          <a:p>
            <a:endParaRPr lang="en-US" dirty="0"/>
          </a:p>
          <a:p>
            <a:r>
              <a:rPr lang="en-US" dirty="0"/>
              <a:t>Staged metaprogramming is the principle design decision in our system…</a:t>
            </a:r>
          </a:p>
        </p:txBody>
      </p:sp>
      <p:sp>
        <p:nvSpPr>
          <p:cNvPr id="4" name="Slide Number Placeholder 3"/>
          <p:cNvSpPr>
            <a:spLocks noGrp="1"/>
          </p:cNvSpPr>
          <p:nvPr>
            <p:ph type="sldNum" sz="quarter" idx="5"/>
          </p:nvPr>
        </p:nvSpPr>
        <p:spPr/>
        <p:txBody>
          <a:bodyPr/>
          <a:lstStyle/>
          <a:p>
            <a:fld id="{9A496215-5E4C-414D-A8DB-C38AA7CF7C2A}" type="slidenum">
              <a:rPr lang="en-AU" smtClean="0"/>
              <a:pPr/>
              <a:t>24</a:t>
            </a:fld>
            <a:endParaRPr lang="en-AU"/>
          </a:p>
        </p:txBody>
      </p:sp>
    </p:spTree>
    <p:extLst>
      <p:ext uri="{BB962C8B-B14F-4D97-AF65-F5344CB8AC3E}">
        <p14:creationId xmlns:p14="http://schemas.microsoft.com/office/powerpoint/2010/main" val="3979955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you’ll notice, those quote and unquote mechanisms I described earlier don’t show up in this code.  In fact, this shader looks pretty similar to a shader written in GLSL or HLSL, and it doesn’t really exhibit aspects of staged metaprogramming directly.  This design is intentional.</a:t>
            </a:r>
          </a:p>
          <a:p>
            <a:endParaRPr lang="en-US" dirty="0"/>
          </a:p>
          <a:p>
            <a:r>
              <a:rPr lang="en-US" dirty="0"/>
              <a:t>While staged metaprogramming underlies our system’s implementation, it also introduces some new and unfamiliar programming constructs.  How do we cope with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25</a:t>
            </a:fld>
            <a:endParaRPr lang="en-AU"/>
          </a:p>
        </p:txBody>
      </p:sp>
    </p:spTree>
    <p:extLst>
      <p:ext uri="{BB962C8B-B14F-4D97-AF65-F5344CB8AC3E}">
        <p14:creationId xmlns:p14="http://schemas.microsoft.com/office/powerpoint/2010/main" val="2965314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leads me to our other key design decisions.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26</a:t>
            </a:fld>
            <a:endParaRPr lang="en-AU"/>
          </a:p>
        </p:txBody>
      </p:sp>
    </p:spTree>
    <p:extLst>
      <p:ext uri="{BB962C8B-B14F-4D97-AF65-F5344CB8AC3E}">
        <p14:creationId xmlns:p14="http://schemas.microsoft.com/office/powerpoint/2010/main" val="154366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shaders are written in a DSL that’s similar to GLSL.  This provides a familiar interface to technical artists, so that they can be productive without worrying about those new metaprogramming constructs.  So how do we use staged metaprogramming then?</a:t>
            </a:r>
          </a:p>
          <a:p>
            <a:endParaRPr lang="en-US" dirty="0"/>
          </a:p>
          <a:p>
            <a:r>
              <a:rPr lang="en-US" dirty="0"/>
              <a:t>Internally in the system, we represent shaders as compile-time Lua objects.  This provides a consistent interface to manipulate shader code, since we can store code directly in data structures.  Because it only exists at compile time, this representation does not add overhead to the runtime application.</a:t>
            </a:r>
          </a:p>
          <a:p>
            <a:endParaRPr lang="en-US" dirty="0"/>
          </a:p>
          <a:p>
            <a:r>
              <a:rPr lang="en-US" dirty="0"/>
              <a:t>While shader-specific features are expressed through our DSL…</a:t>
            </a:r>
          </a:p>
        </p:txBody>
      </p:sp>
      <p:sp>
        <p:nvSpPr>
          <p:cNvPr id="4" name="Slide Number Placeholder 3"/>
          <p:cNvSpPr>
            <a:spLocks noGrp="1"/>
          </p:cNvSpPr>
          <p:nvPr>
            <p:ph type="sldNum" sz="quarter" idx="5"/>
          </p:nvPr>
        </p:nvSpPr>
        <p:spPr/>
        <p:txBody>
          <a:bodyPr/>
          <a:lstStyle/>
          <a:p>
            <a:fld id="{9A496215-5E4C-414D-A8DB-C38AA7CF7C2A}" type="slidenum">
              <a:rPr lang="en-AU" smtClean="0"/>
              <a:pPr/>
              <a:t>27</a:t>
            </a:fld>
            <a:endParaRPr lang="en-AU"/>
          </a:p>
        </p:txBody>
      </p:sp>
    </p:spTree>
    <p:extLst>
      <p:ext uri="{BB962C8B-B14F-4D97-AF65-F5344CB8AC3E}">
        <p14:creationId xmlns:p14="http://schemas.microsoft.com/office/powerpoint/2010/main" val="4277551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shader logic as well as CPU-side code is written in Terra.  This allows us to share types and functions between CPU and GPU code.  You get that for free in our system.</a:t>
            </a:r>
          </a:p>
          <a:p>
            <a:endParaRPr lang="en-US" dirty="0"/>
          </a:p>
          <a:p>
            <a:r>
              <a:rPr lang="en-US" dirty="0"/>
              <a:t>As I mentioned earlier, we generate runtime data structures for shaders, which helps us catch more errors at compile time.  However, this means that the game must be recompiled if the interface to a shader changes, like if you add a parameter for example.  But if only the core logic changes, we can still hot reload shaders.  It’s a bit of a trade-off – the application needs to be recompiled more often, but it does provide better error checking.</a:t>
            </a:r>
          </a:p>
          <a:p>
            <a:endParaRPr lang="en-US" dirty="0"/>
          </a:p>
          <a:p>
            <a:r>
              <a:rPr lang="en-US" dirty="0"/>
              <a:t>I want to take a second to point out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28</a:t>
            </a:fld>
            <a:endParaRPr lang="en-AU"/>
          </a:p>
        </p:txBody>
      </p:sp>
    </p:spTree>
    <p:extLst>
      <p:ext uri="{BB962C8B-B14F-4D97-AF65-F5344CB8AC3E}">
        <p14:creationId xmlns:p14="http://schemas.microsoft.com/office/powerpoint/2010/main" val="1689421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implementation of these features required only a modest effort.  The lines of code of the </a:t>
            </a:r>
            <a:r>
              <a:rPr lang="en-US" dirty="0" err="1"/>
              <a:t>Selos</a:t>
            </a:r>
            <a:r>
              <a:rPr lang="en-US" dirty="0"/>
              <a:t> core is comparable to that of Unity’s </a:t>
            </a:r>
            <a:r>
              <a:rPr lang="en-US" dirty="0" err="1"/>
              <a:t>ShaderLab</a:t>
            </a:r>
            <a:r>
              <a:rPr lang="en-US" dirty="0"/>
              <a:t> implementation, while also improving on some of </a:t>
            </a:r>
            <a:r>
              <a:rPr lang="en-US" dirty="0" err="1"/>
              <a:t>ShaderLab’s</a:t>
            </a:r>
            <a:r>
              <a:rPr lang="en-US" dirty="0"/>
              <a:t> issues.  And both are much smaller than building or modifying a compiler.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had to implement backends to convert Terra to HLSL and GLSL, but we believe that these components are not engine-specific and could be shared across shader systems as an open source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previous design decisions, we recommend hiding the complexities of metaprogramming from many shader writers behind our shader DSL.  But the power of raw metaprogramming provides the ability to implement some interesting features…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29</a:t>
            </a:fld>
            <a:endParaRPr lang="en-AU"/>
          </a:p>
        </p:txBody>
      </p:sp>
    </p:spTree>
    <p:extLst>
      <p:ext uri="{BB962C8B-B14F-4D97-AF65-F5344CB8AC3E}">
        <p14:creationId xmlns:p14="http://schemas.microsoft.com/office/powerpoint/2010/main" val="274027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different types of engine users who need to use a shader system in different ways.</a:t>
            </a:r>
          </a:p>
          <a:p>
            <a:endParaRPr lang="en-US" dirty="0"/>
          </a:p>
          <a:p>
            <a:r>
              <a:rPr lang="en-US" dirty="0"/>
              <a:t>First, we have graphics programmers who need to be able to write shader code, in HLSL or GLSL for example.</a:t>
            </a:r>
          </a:p>
          <a:p>
            <a:endParaRPr lang="en-US" dirty="0"/>
          </a:p>
          <a:p>
            <a:r>
              <a:rPr lang="en-US" dirty="0"/>
              <a:t>Of course that shader code needs to be complied into executable kernels, and possibly cross-compiled if you’re shipping on multiple platforms.</a:t>
            </a:r>
          </a:p>
          <a:p>
            <a:endParaRPr lang="en-US" dirty="0"/>
          </a:p>
          <a:p>
            <a:r>
              <a:rPr lang="en-US" dirty="0"/>
              <a:t>Then there’s technical artists who also write shader code.  Unlike graphics programmers, they are typically not experts in things like shader optimization.  Maybe they’ll use plain HLSL or GLSL too, or maybe an engine chooses to provide a custom Domain-Specific Language (or DSL).</a:t>
            </a:r>
          </a:p>
          <a:p>
            <a:endParaRPr lang="en-US" dirty="0"/>
          </a:p>
          <a:p>
            <a:r>
              <a:rPr lang="en-US" dirty="0"/>
              <a:t>That DSL might enable them to express which parameters to expose to a GUI that artists use to create and configure different materials.</a:t>
            </a:r>
          </a:p>
          <a:p>
            <a:endParaRPr lang="en-US" dirty="0"/>
          </a:p>
          <a:p>
            <a:r>
              <a:rPr lang="en-US" dirty="0"/>
              <a:t>Those configurations, along with the shader code and compiled kernels, need to be interfaced with the runtime engine code, which sets up and launches the rendering work.</a:t>
            </a:r>
          </a:p>
          <a:p>
            <a:endParaRPr lang="en-US" dirty="0"/>
          </a:p>
          <a:p>
            <a:r>
              <a:rPr lang="en-US" dirty="0"/>
              <a:t>And finally, shaders need to be specialized in order to achieve the best performance.  Specialization involves taking a shader that includes code and parameters for multiple different feature options, and then generating many different variants from that shader, each corresponding to a different subset of those features.  As a result, expensive features do not impact performance when they are not needed.</a:t>
            </a:r>
          </a:p>
          <a:p>
            <a:endParaRPr lang="en-US" dirty="0"/>
          </a:p>
          <a:p>
            <a:r>
              <a:rPr lang="en-US" dirty="0"/>
              <a:t>Engine developers need to design these shader systems to both result in highly optimized final code while simultaneously providing the appropriate interfaces for each type of person involved in game development. But unfortunately…</a:t>
            </a:r>
          </a:p>
        </p:txBody>
      </p:sp>
      <p:sp>
        <p:nvSpPr>
          <p:cNvPr id="4" name="Slide Number Placeholder 3"/>
          <p:cNvSpPr>
            <a:spLocks noGrp="1"/>
          </p:cNvSpPr>
          <p:nvPr>
            <p:ph type="sldNum" sz="quarter" idx="5"/>
          </p:nvPr>
        </p:nvSpPr>
        <p:spPr/>
        <p:txBody>
          <a:bodyPr/>
          <a:lstStyle/>
          <a:p>
            <a:fld id="{14DC7A62-736F-4CDD-9422-D705E350F186}" type="slidenum">
              <a:rPr lang="en-US" smtClean="0"/>
              <a:t>3</a:t>
            </a:fld>
            <a:endParaRPr lang="en-US"/>
          </a:p>
        </p:txBody>
      </p:sp>
    </p:spTree>
    <p:extLst>
      <p:ext uri="{BB962C8B-B14F-4D97-AF65-F5344CB8AC3E}">
        <p14:creationId xmlns:p14="http://schemas.microsoft.com/office/powerpoint/2010/main" val="108023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encourage expert graphics programming to use the features of staged metaprogramming directly when implementing specialization frameworks.</a:t>
            </a:r>
          </a:p>
          <a:p>
            <a:endParaRPr lang="en-US" dirty="0"/>
          </a:p>
          <a:p>
            <a:r>
              <a:rPr lang="en-US" dirty="0"/>
              <a:t>So let’s look at a case study of something interesting we can do in Selos using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30</a:t>
            </a:fld>
            <a:endParaRPr lang="en-AU"/>
          </a:p>
        </p:txBody>
      </p:sp>
    </p:spTree>
    <p:extLst>
      <p:ext uri="{BB962C8B-B14F-4D97-AF65-F5344CB8AC3E}">
        <p14:creationId xmlns:p14="http://schemas.microsoft.com/office/powerpoint/2010/main" val="3248825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to explore the shader specialization design space.  Specifically, we’re going to look at specialization in a deferred renderer.</a:t>
            </a:r>
          </a:p>
        </p:txBody>
      </p:sp>
      <p:sp>
        <p:nvSpPr>
          <p:cNvPr id="4" name="Slide Number Placeholder 3"/>
          <p:cNvSpPr>
            <a:spLocks noGrp="1"/>
          </p:cNvSpPr>
          <p:nvPr>
            <p:ph type="sldNum" sz="quarter" idx="5"/>
          </p:nvPr>
        </p:nvSpPr>
        <p:spPr/>
        <p:txBody>
          <a:bodyPr/>
          <a:lstStyle/>
          <a:p>
            <a:fld id="{9A496215-5E4C-414D-A8DB-C38AA7CF7C2A}" type="slidenum">
              <a:rPr lang="en-AU" smtClean="0"/>
              <a:pPr/>
              <a:t>31</a:t>
            </a:fld>
            <a:endParaRPr lang="en-AU"/>
          </a:p>
        </p:txBody>
      </p:sp>
    </p:spTree>
    <p:extLst>
      <p:ext uri="{BB962C8B-B14F-4D97-AF65-F5344CB8AC3E}">
        <p14:creationId xmlns:p14="http://schemas.microsoft.com/office/powerpoint/2010/main" val="2622909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a material shader might look like in a forward renderer.  We’re using preprocessor #ifs to denote different code paths based on the type of material we’re rendering, and then we can generate statically specialized variants at shader compile time for each material, one variant per material.</a:t>
            </a:r>
          </a:p>
          <a:p>
            <a:endParaRPr lang="en-US" dirty="0"/>
          </a:p>
          <a:p>
            <a:r>
              <a:rPr lang="en-US" dirty="0"/>
              <a:t>However, when performing shading in a deferred renderer, different pixels in the </a:t>
            </a:r>
            <a:r>
              <a:rPr lang="en-US" dirty="0" err="1"/>
              <a:t>GBuffer</a:t>
            </a:r>
            <a:r>
              <a:rPr lang="en-US" dirty="0"/>
              <a:t> might require different material features.  So, the shader must be able to dynamically enable or disable features per-pixel at shader run time, based on material ID in this case.</a:t>
            </a:r>
          </a:p>
          <a:p>
            <a:endParaRPr lang="en-US" dirty="0"/>
          </a:p>
          <a:p>
            <a:r>
              <a:rPr lang="en-US" dirty="0"/>
              <a:t>Even when complete static specialization is not feasible, some specialization can still be beneficial.</a:t>
            </a:r>
          </a:p>
          <a:p>
            <a:endParaRPr lang="en-US" dirty="0"/>
          </a:p>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32</a:t>
            </a:fld>
            <a:endParaRPr lang="en-AU"/>
          </a:p>
        </p:txBody>
      </p:sp>
    </p:spTree>
    <p:extLst>
      <p:ext uri="{BB962C8B-B14F-4D97-AF65-F5344CB8AC3E}">
        <p14:creationId xmlns:p14="http://schemas.microsoft.com/office/powerpoint/2010/main" val="1015078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deferred lighting pass in Uncharted 4 made use of partial specializations.</a:t>
            </a:r>
          </a:p>
          <a:p>
            <a:endParaRPr lang="en-US" dirty="0"/>
          </a:p>
          <a:p>
            <a:r>
              <a:rPr lang="en-US" dirty="0"/>
              <a:t>First, it splits the screen space into 16 by 16 pixel tiles and generates a per-tile bitmask of all of the material features present in that tile.  For example, let’s say a given tile contains some pixels that should be rendered as metal and others that should be rendered as fabric.</a:t>
            </a:r>
          </a:p>
          <a:p>
            <a:endParaRPr lang="en-US" dirty="0"/>
          </a:p>
          <a:p>
            <a:r>
              <a:rPr lang="en-US" dirty="0"/>
              <a:t>Then, it dispatches tiles using different shaders, specialized for particular feature combinations.  So that tile containing both metal and fabric would be rendered using a shader that just contains metal and fabric code.  Code for other types of materials would be striped away from that variant.</a:t>
            </a:r>
          </a:p>
          <a:p>
            <a:endParaRPr lang="en-US" dirty="0"/>
          </a:p>
          <a:p>
            <a:r>
              <a:rPr lang="en-US" dirty="0"/>
              <a:t>As an optimization, if all pixels in a given tile are the same material, they dispatch it using a “branchless” variant.  So if a tile is only fabric, for example, the shader can skip checking the material ID.</a:t>
            </a:r>
          </a:p>
          <a:p>
            <a:endParaRPr lang="en-US" dirty="0"/>
          </a:p>
          <a:p>
            <a:r>
              <a:rPr lang="en-US" dirty="0"/>
              <a:t>This design significantly improved performance for Uncharted 4.  But, as you might realize, this results in many shader variants, and it turns out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33</a:t>
            </a:fld>
            <a:endParaRPr lang="en-AU"/>
          </a:p>
        </p:txBody>
      </p:sp>
    </p:spTree>
    <p:extLst>
      <p:ext uri="{BB962C8B-B14F-4D97-AF65-F5344CB8AC3E}">
        <p14:creationId xmlns:p14="http://schemas.microsoft.com/office/powerpoint/2010/main" val="604242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Overspecialization can actually hurt performance!</a:t>
            </a:r>
          </a:p>
          <a:p>
            <a:endParaRPr lang="en-US" dirty="0"/>
          </a:p>
          <a:p>
            <a:r>
              <a:rPr lang="en-US" dirty="0"/>
              <a:t>Having lots of variants increases shader switching overhead, dispatch overhead, and game load time.</a:t>
            </a:r>
          </a:p>
          <a:p>
            <a:endParaRPr lang="en-US" dirty="0"/>
          </a:p>
          <a:p>
            <a:r>
              <a:rPr lang="en-US" dirty="0"/>
              <a:t>Do we really need all of these specialized variants?  It’s likely that some materials are more important to specialize than others.</a:t>
            </a:r>
          </a:p>
          <a:p>
            <a:endParaRPr lang="en-US" dirty="0"/>
          </a:p>
          <a:p>
            <a:r>
              <a:rPr lang="en-US" dirty="0"/>
              <a:t>We can explore this design space in Selos using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34</a:t>
            </a:fld>
            <a:endParaRPr lang="en-AU"/>
          </a:p>
        </p:txBody>
      </p:sp>
    </p:spTree>
    <p:extLst>
      <p:ext uri="{BB962C8B-B14F-4D97-AF65-F5344CB8AC3E}">
        <p14:creationId xmlns:p14="http://schemas.microsoft.com/office/powerpoint/2010/main" val="2699384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implemented a deferred renderer and also implemented specialization similar to Uncharted 4’s for our deferred lighting shader.</a:t>
            </a:r>
          </a:p>
          <a:p>
            <a:br>
              <a:rPr lang="en-US" dirty="0"/>
            </a:br>
            <a:r>
              <a:rPr lang="en-US" dirty="0"/>
              <a:t>We used our system to render the Sun Temple scene from the ORCA repository, but we had to make a few modifications.</a:t>
            </a:r>
          </a:p>
          <a:p>
            <a:endParaRPr lang="en-US" dirty="0"/>
          </a:p>
          <a:p>
            <a:r>
              <a:rPr lang="en-US" dirty="0"/>
              <a:t>Like most other widely available scenes, this scene does not specific what type of BRDF to use for each material.  So we chose to render certain objects with different BRDF types in order add some material variation.  We also added some cloth geometry, which isn’t in the original scene.</a:t>
            </a:r>
          </a:p>
          <a:p>
            <a:endParaRPr lang="en-US" dirty="0"/>
          </a:p>
          <a:p>
            <a:r>
              <a:rPr lang="en-US" dirty="0"/>
              <a:t>We also specialize based on light types by doing light culling, and then determining whether a tile does or does not contain at least one of a given light type.</a:t>
            </a:r>
          </a:p>
          <a:p>
            <a:endParaRPr lang="en-US" dirty="0"/>
          </a:p>
          <a:p>
            <a:r>
              <a:rPr lang="en-US" dirty="0"/>
              <a:t>This gives us six different features that we can specialize – four material features and two light features.</a:t>
            </a:r>
          </a:p>
          <a:p>
            <a:endParaRPr lang="en-US" dirty="0"/>
          </a:p>
          <a:p>
            <a:r>
              <a:rPr lang="en-US" dirty="0"/>
              <a:t>So we generated all of the possible variants, but then we also restricted our system to only specialize some of the material and light features.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35</a:t>
            </a:fld>
            <a:endParaRPr lang="en-AU"/>
          </a:p>
        </p:txBody>
      </p:sp>
    </p:spTree>
    <p:extLst>
      <p:ext uri="{BB962C8B-B14F-4D97-AF65-F5344CB8AC3E}">
        <p14:creationId xmlns:p14="http://schemas.microsoft.com/office/powerpoint/2010/main" val="3636477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found is that partial specialization achieves the best performance.</a:t>
            </a:r>
          </a:p>
          <a:p>
            <a:endParaRPr lang="en-US" dirty="0"/>
          </a:p>
          <a:p>
            <a:r>
              <a:rPr lang="en-US" dirty="0"/>
              <a:t>This graph measures the GPU performance of our deferred lighting pass.</a:t>
            </a:r>
          </a:p>
          <a:p>
            <a:endParaRPr lang="en-US" dirty="0"/>
          </a:p>
          <a:p>
            <a:r>
              <a:rPr lang="en-US" dirty="0"/>
              <a:t>On the X axis, we have the number of material and light features we’re allowing to be specialized, with the total number of generated variants in parentheses.  For example, the zero case mean we’re not allowing any features to be specialized, so the only shader variant is the typical deferred lighting shader, which uses dynamic branches for all feature selection.  On the other end, we allow specialization for all features, which generates variants for all possible combinations of features, resulting in 60 total variants.</a:t>
            </a:r>
          </a:p>
          <a:p>
            <a:endParaRPr lang="en-US" dirty="0"/>
          </a:p>
          <a:p>
            <a:r>
              <a:rPr lang="en-US" dirty="0"/>
              <a:t>On the Y axis, we have the relative GPU performance compared against the baseline deferred lighting shader, which again has no specialization.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36</a:t>
            </a:fld>
            <a:endParaRPr lang="en-AU"/>
          </a:p>
        </p:txBody>
      </p:sp>
    </p:spTree>
    <p:extLst>
      <p:ext uri="{BB962C8B-B14F-4D97-AF65-F5344CB8AC3E}">
        <p14:creationId xmlns:p14="http://schemas.microsoft.com/office/powerpoint/2010/main" val="249543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 observe is that increasing the amount of specialization increases performance, but only to a point.  Then, performance starts to degrade.  So overspecialization decreases performance, and the sweet spot is in the middle.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sanity check, we also handwrote an HLSL shader for the typical deferred shader case, to make sure our abstractions weren’t adding overhead.</a:t>
            </a:r>
          </a:p>
        </p:txBody>
      </p:sp>
      <p:sp>
        <p:nvSpPr>
          <p:cNvPr id="4" name="Slide Number Placeholder 3"/>
          <p:cNvSpPr>
            <a:spLocks noGrp="1"/>
          </p:cNvSpPr>
          <p:nvPr>
            <p:ph type="sldNum" sz="quarter" idx="5"/>
          </p:nvPr>
        </p:nvSpPr>
        <p:spPr/>
        <p:txBody>
          <a:bodyPr/>
          <a:lstStyle/>
          <a:p>
            <a:fld id="{9A496215-5E4C-414D-A8DB-C38AA7CF7C2A}" type="slidenum">
              <a:rPr lang="en-AU" smtClean="0"/>
              <a:pPr/>
              <a:t>37</a:t>
            </a:fld>
            <a:endParaRPr lang="en-AU"/>
          </a:p>
        </p:txBody>
      </p:sp>
    </p:spTree>
    <p:extLst>
      <p:ext uri="{BB962C8B-B14F-4D97-AF65-F5344CB8AC3E}">
        <p14:creationId xmlns:p14="http://schemas.microsoft.com/office/powerpoint/2010/main" val="2346614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sanity check, we also handwrote an HLSL shader for the typical deferred shader case, to make sure our abstractions weren’t adding overhead.)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it performs similarly to the version generated by our system.</a:t>
            </a:r>
          </a:p>
          <a:p>
            <a:endParaRPr lang="en-US" dirty="0"/>
          </a:p>
          <a:p>
            <a:r>
              <a:rPr lang="en-US" dirty="0"/>
              <a:t>Our test scene only has 14 lights, whereas game often have many more.  We wanted to see how performance changes as we increases the amount of lighting computations to be more in line with modern 3D games…</a:t>
            </a:r>
          </a:p>
        </p:txBody>
      </p:sp>
      <p:sp>
        <p:nvSpPr>
          <p:cNvPr id="4" name="Slide Number Placeholder 3"/>
          <p:cNvSpPr>
            <a:spLocks noGrp="1"/>
          </p:cNvSpPr>
          <p:nvPr>
            <p:ph type="sldNum" sz="quarter" idx="5"/>
          </p:nvPr>
        </p:nvSpPr>
        <p:spPr/>
        <p:txBody>
          <a:bodyPr/>
          <a:lstStyle/>
          <a:p>
            <a:fld id="{9A496215-5E4C-414D-A8DB-C38AA7CF7C2A}" type="slidenum">
              <a:rPr lang="en-AU" smtClean="0"/>
              <a:pPr/>
              <a:t>38</a:t>
            </a:fld>
            <a:endParaRPr lang="en-AU"/>
          </a:p>
        </p:txBody>
      </p:sp>
    </p:spTree>
    <p:extLst>
      <p:ext uri="{BB962C8B-B14F-4D97-AF65-F5344CB8AC3E}">
        <p14:creationId xmlns:p14="http://schemas.microsoft.com/office/powerpoint/2010/main" val="747505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found is that as the amount of lighting work increases, the effects of specialization is even more pronounced.  And still, partial specialization produced the best results.</a:t>
            </a:r>
          </a:p>
          <a:p>
            <a:endParaRPr lang="en-US" dirty="0"/>
          </a:p>
          <a:p>
            <a:r>
              <a:rPr lang="en-US" dirty="0"/>
              <a:t>This and other types of exploration is something a shader system should help you with, and…</a:t>
            </a:r>
          </a:p>
          <a:p>
            <a:endParaRPr lang="en-US" dirty="0"/>
          </a:p>
          <a:p>
            <a:r>
              <a:rPr lang="en-US" dirty="0"/>
              <a:t>// Note: The reason why there are only 60 variants in the last case, rather than 64 – When enabling specialization for all 6 features, the system generates variants for all possible combinations of material and lighting features.  For each feature, there’s basically a choice of whether to include it in the shader or to omit it, hence there will be 2^6 = 64 variants.  However, in the variants where all material features are omitted from the shader, there’s no material to shade, so those shaders are effectively invalid.  There are four such cases – when all of the material and light features are omitted, when only both light features are enabled, or when either one or the other light feature is enabled.  So we’re left with 60 total valid variants.</a:t>
            </a:r>
          </a:p>
        </p:txBody>
      </p:sp>
      <p:sp>
        <p:nvSpPr>
          <p:cNvPr id="4" name="Slide Number Placeholder 3"/>
          <p:cNvSpPr>
            <a:spLocks noGrp="1"/>
          </p:cNvSpPr>
          <p:nvPr>
            <p:ph type="sldNum" sz="quarter" idx="5"/>
          </p:nvPr>
        </p:nvSpPr>
        <p:spPr/>
        <p:txBody>
          <a:bodyPr/>
          <a:lstStyle/>
          <a:p>
            <a:fld id="{9A496215-5E4C-414D-A8DB-C38AA7CF7C2A}" type="slidenum">
              <a:rPr lang="en-AU" smtClean="0"/>
              <a:pPr/>
              <a:t>39</a:t>
            </a:fld>
            <a:endParaRPr lang="en-AU"/>
          </a:p>
        </p:txBody>
      </p:sp>
    </p:spTree>
    <p:extLst>
      <p:ext uri="{BB962C8B-B14F-4D97-AF65-F5344CB8AC3E}">
        <p14:creationId xmlns:p14="http://schemas.microsoft.com/office/powerpoint/2010/main" val="32502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Graphics APIs don’t really help with this task.  They are singularly focused on providing a robust, high-performance implementation on a wide range of hardware.</a:t>
            </a:r>
          </a:p>
          <a:p>
            <a:endParaRPr lang="en-US" dirty="0"/>
          </a:p>
          <a:p>
            <a:r>
              <a:rPr lang="en-US" dirty="0"/>
              <a:t>But as we’ve established, shader systems are multifaceted – they must provide a variety of interfaces for different users.  Thus, engine developers are left to create layered implementations of these missing facets on top of the graphics APIs.</a:t>
            </a:r>
          </a:p>
          <a:p>
            <a:endParaRPr lang="en-US" dirty="0"/>
          </a:p>
          <a:p>
            <a:r>
              <a:rPr lang="en-US" dirty="0"/>
              <a:t>So how do they do that?</a:t>
            </a:r>
          </a:p>
        </p:txBody>
      </p:sp>
      <p:sp>
        <p:nvSpPr>
          <p:cNvPr id="4" name="Slide Number Placeholder 3"/>
          <p:cNvSpPr>
            <a:spLocks noGrp="1"/>
          </p:cNvSpPr>
          <p:nvPr>
            <p:ph type="sldNum" sz="quarter" idx="5"/>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1367812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easily perform this exploration in our system because of our principled use of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40</a:t>
            </a:fld>
            <a:endParaRPr lang="en-AU"/>
          </a:p>
        </p:txBody>
      </p:sp>
    </p:spTree>
    <p:extLst>
      <p:ext uri="{BB962C8B-B14F-4D97-AF65-F5344CB8AC3E}">
        <p14:creationId xmlns:p14="http://schemas.microsoft.com/office/powerpoint/2010/main" val="2255101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41</a:t>
            </a:fld>
            <a:endParaRPr lang="en-AU"/>
          </a:p>
        </p:txBody>
      </p:sp>
    </p:spTree>
    <p:extLst>
      <p:ext uri="{BB962C8B-B14F-4D97-AF65-F5344CB8AC3E}">
        <p14:creationId xmlns:p14="http://schemas.microsoft.com/office/powerpoint/2010/main" val="1827514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staged metaprogramming as a key methodology to aid in shader system development.</a:t>
            </a:r>
          </a:p>
          <a:p>
            <a:endParaRPr lang="en-US" dirty="0"/>
          </a:p>
          <a:p>
            <a:r>
              <a:rPr lang="en-US" dirty="0"/>
              <a:t>We used it to build a shader system that uses the same language for both CPU and GPU code, provides statically-checked interfaces to shaders to catch more errors earlier.  And we were able to improve performance of our deferred renderer by exploring the shader specialization design space.</a:t>
            </a:r>
          </a:p>
          <a:p>
            <a:endParaRPr lang="en-US" dirty="0"/>
          </a:p>
          <a:p>
            <a:r>
              <a:rPr lang="en-US" dirty="0"/>
              <a:t>I want to emphasize that we build everything in user-space code, using off-the-shelf Lua-Terra.  We didn’t modify the Lua-Terra compiler at all.</a:t>
            </a:r>
          </a:p>
          <a:p>
            <a:endParaRPr lang="en-US" dirty="0"/>
          </a:p>
          <a:p>
            <a:r>
              <a:rPr lang="en-US" dirty="0"/>
              <a:t>Unfortunately, popular systems languages today don’t have all the features required for staged metaprogramming, but…</a:t>
            </a:r>
          </a:p>
        </p:txBody>
      </p:sp>
      <p:sp>
        <p:nvSpPr>
          <p:cNvPr id="4" name="Slide Number Placeholder 3"/>
          <p:cNvSpPr>
            <a:spLocks noGrp="1"/>
          </p:cNvSpPr>
          <p:nvPr>
            <p:ph type="sldNum" sz="quarter" idx="5"/>
          </p:nvPr>
        </p:nvSpPr>
        <p:spPr/>
        <p:txBody>
          <a:bodyPr/>
          <a:lstStyle/>
          <a:p>
            <a:fld id="{9A496215-5E4C-414D-A8DB-C38AA7CF7C2A}" type="slidenum">
              <a:rPr lang="en-AU" smtClean="0"/>
              <a:pPr/>
              <a:t>42</a:t>
            </a:fld>
            <a:endParaRPr lang="en-AU"/>
          </a:p>
        </p:txBody>
      </p:sp>
    </p:spTree>
    <p:extLst>
      <p:ext uri="{BB962C8B-B14F-4D97-AF65-F5344CB8AC3E}">
        <p14:creationId xmlns:p14="http://schemas.microsoft.com/office/powerpoint/2010/main" val="3805537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trending in the right direction.  Rust has some interesting features.  There’s various proposals about metaprogramming to the C++ committee, such as </a:t>
            </a:r>
            <a:r>
              <a:rPr lang="en-US" dirty="0" err="1"/>
              <a:t>metaclasses</a:t>
            </a:r>
            <a:r>
              <a:rPr lang="en-US" dirty="0"/>
              <a:t> and better support for compile-time reflection.  And there’s also the Circle compiler, which adds new introspection, reflection, and compile-time execution features to C++.</a:t>
            </a:r>
          </a:p>
          <a:p>
            <a:endParaRPr lang="en-US" dirty="0"/>
          </a:p>
          <a:p>
            <a:r>
              <a:rPr lang="en-US" dirty="0"/>
              <a:t>So hopefully in the future, the features of staged metaprogramming will be available in modern systems languages.</a:t>
            </a:r>
          </a:p>
          <a:p>
            <a:endParaRPr lang="en-US" dirty="0"/>
          </a:p>
          <a:p>
            <a:r>
              <a:rPr lang="en-US" dirty="0"/>
              <a:t>But beyond shader systems…</a:t>
            </a:r>
          </a:p>
        </p:txBody>
      </p:sp>
      <p:sp>
        <p:nvSpPr>
          <p:cNvPr id="4" name="Slide Number Placeholder 3"/>
          <p:cNvSpPr>
            <a:spLocks noGrp="1"/>
          </p:cNvSpPr>
          <p:nvPr>
            <p:ph type="sldNum" sz="quarter" idx="5"/>
          </p:nvPr>
        </p:nvSpPr>
        <p:spPr/>
        <p:txBody>
          <a:bodyPr/>
          <a:lstStyle/>
          <a:p>
            <a:fld id="{9A496215-5E4C-414D-A8DB-C38AA7CF7C2A}" type="slidenum">
              <a:rPr lang="en-AU" smtClean="0"/>
              <a:pPr/>
              <a:t>43</a:t>
            </a:fld>
            <a:endParaRPr lang="en-AU"/>
          </a:p>
        </p:txBody>
      </p:sp>
    </p:spTree>
    <p:extLst>
      <p:ext uri="{BB962C8B-B14F-4D97-AF65-F5344CB8AC3E}">
        <p14:creationId xmlns:p14="http://schemas.microsoft.com/office/powerpoint/2010/main" val="1918336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interested in thinking more broadly about about heterogeneous programming for graphics.</a:t>
            </a:r>
          </a:p>
          <a:p>
            <a:endParaRPr lang="en-US" dirty="0"/>
          </a:p>
          <a:p>
            <a:r>
              <a:rPr lang="en-US" dirty="0"/>
              <a:t>CUDA gives GPU compute code first-class, heterogeneous treatment in C++.  How can we achieve the same for GPU graphics code?  Graphics has many additional challenges!</a:t>
            </a:r>
          </a:p>
          <a:p>
            <a:endParaRPr lang="en-US" dirty="0"/>
          </a:p>
          <a:p>
            <a:r>
              <a:rPr lang="en-US" dirty="0"/>
              <a:t>Our work is a step in the right direction.  We can use the same language for CPU and GPU code and provide some nice shader interfaces, but it’s far from achieving true heterogeneity.</a:t>
            </a:r>
          </a:p>
          <a:p>
            <a:endParaRPr lang="en-US" dirty="0"/>
          </a:p>
          <a:p>
            <a:r>
              <a:rPr lang="en-US" dirty="0"/>
              <a:t>And furthermore...</a:t>
            </a:r>
          </a:p>
        </p:txBody>
      </p:sp>
      <p:sp>
        <p:nvSpPr>
          <p:cNvPr id="4" name="Slide Number Placeholder 3"/>
          <p:cNvSpPr>
            <a:spLocks noGrp="1"/>
          </p:cNvSpPr>
          <p:nvPr>
            <p:ph type="sldNum" sz="quarter" idx="5"/>
          </p:nvPr>
        </p:nvSpPr>
        <p:spPr/>
        <p:txBody>
          <a:bodyPr/>
          <a:lstStyle/>
          <a:p>
            <a:fld id="{9A496215-5E4C-414D-A8DB-C38AA7CF7C2A}" type="slidenum">
              <a:rPr lang="en-AU" smtClean="0"/>
              <a:pPr/>
              <a:t>44</a:t>
            </a:fld>
            <a:endParaRPr lang="en-AU"/>
          </a:p>
        </p:txBody>
      </p:sp>
    </p:spTree>
    <p:extLst>
      <p:ext uri="{BB962C8B-B14F-4D97-AF65-F5344CB8AC3E}">
        <p14:creationId xmlns:p14="http://schemas.microsoft.com/office/powerpoint/2010/main" val="2650913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other domains?</a:t>
            </a:r>
          </a:p>
          <a:p>
            <a:endParaRPr lang="en-US" dirty="0"/>
          </a:p>
          <a:p>
            <a:r>
              <a:rPr lang="en-US" dirty="0"/>
              <a:t>Graphics provides a complex and well-explored area in which to investigate the broader concept of heterogeneity. Can we apply the lessons we learn about graphics programming in other domains?</a:t>
            </a:r>
          </a:p>
          <a:p>
            <a:endParaRPr lang="en-US" dirty="0"/>
          </a:p>
          <a:p>
            <a:r>
              <a:rPr lang="en-US" dirty="0"/>
              <a:t>In a future with potentially many different processor types, we need programming models to support them.</a:t>
            </a:r>
          </a:p>
          <a:p>
            <a:endParaRPr lang="en-US" dirty="0"/>
          </a:p>
          <a:p>
            <a:r>
              <a:rPr lang="en-US" dirty="0"/>
              <a:t>What I think is really interesting is that staged metaprogramming allowed us to add support for a different processor type purely as library code.  We didn’t have to modify Terra at all.  And I think that’s a very powerful property of staged metaprogramming.</a:t>
            </a:r>
          </a:p>
        </p:txBody>
      </p:sp>
      <p:sp>
        <p:nvSpPr>
          <p:cNvPr id="4" name="Slide Number Placeholder 3"/>
          <p:cNvSpPr>
            <a:spLocks noGrp="1"/>
          </p:cNvSpPr>
          <p:nvPr>
            <p:ph type="sldNum" sz="quarter" idx="5"/>
          </p:nvPr>
        </p:nvSpPr>
        <p:spPr/>
        <p:txBody>
          <a:bodyPr/>
          <a:lstStyle/>
          <a:p>
            <a:fld id="{9A496215-5E4C-414D-A8DB-C38AA7CF7C2A}" type="slidenum">
              <a:rPr lang="en-AU" smtClean="0"/>
              <a:pPr/>
              <a:t>45</a:t>
            </a:fld>
            <a:endParaRPr lang="en-AU"/>
          </a:p>
        </p:txBody>
      </p:sp>
    </p:spTree>
    <p:extLst>
      <p:ext uri="{BB962C8B-B14F-4D97-AF65-F5344CB8AC3E}">
        <p14:creationId xmlns:p14="http://schemas.microsoft.com/office/powerpoint/2010/main" val="336260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many people I would like to thank for discussions and advice, feedback on the presentation, early code contributions, and financial support.</a:t>
            </a:r>
          </a:p>
        </p:txBody>
      </p:sp>
      <p:sp>
        <p:nvSpPr>
          <p:cNvPr id="4" name="Slide Number Placeholder 3"/>
          <p:cNvSpPr>
            <a:spLocks noGrp="1"/>
          </p:cNvSpPr>
          <p:nvPr>
            <p:ph type="sldNum" sz="quarter" idx="5"/>
          </p:nvPr>
        </p:nvSpPr>
        <p:spPr/>
        <p:txBody>
          <a:bodyPr/>
          <a:lstStyle/>
          <a:p>
            <a:fld id="{9A496215-5E4C-414D-A8DB-C38AA7CF7C2A}" type="slidenum">
              <a:rPr lang="en-AU" smtClean="0"/>
              <a:pPr/>
              <a:t>46</a:t>
            </a:fld>
            <a:endParaRPr lang="en-AU"/>
          </a:p>
        </p:txBody>
      </p:sp>
    </p:spTree>
    <p:extLst>
      <p:ext uri="{BB962C8B-B14F-4D97-AF65-F5344CB8AC3E}">
        <p14:creationId xmlns:p14="http://schemas.microsoft.com/office/powerpoint/2010/main" val="473011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also the source code is available on GitHub.</a:t>
            </a:r>
          </a:p>
          <a:p>
            <a:endParaRPr lang="en-US" dirty="0"/>
          </a:p>
          <a:p>
            <a:r>
              <a:rPr lang="en-US" dirty="0"/>
              <a:t>Thank you for your attention!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47</a:t>
            </a:fld>
            <a:endParaRPr lang="en-AU"/>
          </a:p>
        </p:txBody>
      </p:sp>
    </p:spTree>
    <p:extLst>
      <p:ext uri="{BB962C8B-B14F-4D97-AF65-F5344CB8AC3E}">
        <p14:creationId xmlns:p14="http://schemas.microsoft.com/office/powerpoint/2010/main" val="3627187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48</a:t>
            </a:fld>
            <a:endParaRPr lang="en-AU"/>
          </a:p>
        </p:txBody>
      </p:sp>
    </p:spTree>
    <p:extLst>
      <p:ext uri="{BB962C8B-B14F-4D97-AF65-F5344CB8AC3E}">
        <p14:creationId xmlns:p14="http://schemas.microsoft.com/office/powerpoint/2010/main" val="660990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49</a:t>
            </a:fld>
            <a:endParaRPr lang="en-AU"/>
          </a:p>
        </p:txBody>
      </p:sp>
    </p:spTree>
    <p:extLst>
      <p:ext uri="{BB962C8B-B14F-4D97-AF65-F5344CB8AC3E}">
        <p14:creationId xmlns:p14="http://schemas.microsoft.com/office/powerpoint/2010/main" val="36426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current methods used to implement shader systems.</a:t>
            </a:r>
          </a:p>
        </p:txBody>
      </p:sp>
      <p:sp>
        <p:nvSpPr>
          <p:cNvPr id="4" name="Slide Number Placeholder 3"/>
          <p:cNvSpPr>
            <a:spLocks noGrp="1"/>
          </p:cNvSpPr>
          <p:nvPr>
            <p:ph type="sldNum" sz="quarter" idx="5"/>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946135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50</a:t>
            </a:fld>
            <a:endParaRPr lang="en-AU"/>
          </a:p>
        </p:txBody>
      </p:sp>
    </p:spTree>
    <p:extLst>
      <p:ext uri="{BB962C8B-B14F-4D97-AF65-F5344CB8AC3E}">
        <p14:creationId xmlns:p14="http://schemas.microsoft.com/office/powerpoint/2010/main" val="3621093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51</a:t>
            </a:fld>
            <a:endParaRPr lang="en-AU"/>
          </a:p>
        </p:txBody>
      </p:sp>
    </p:spTree>
    <p:extLst>
      <p:ext uri="{BB962C8B-B14F-4D97-AF65-F5344CB8AC3E}">
        <p14:creationId xmlns:p14="http://schemas.microsoft.com/office/powerpoint/2010/main" val="34428508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specialization means more variants.  So, as we expected, there is more CPU overhead needed to bind the variants and dispatch tiles.  So, CPU performance decreases with increased specialization.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52</a:t>
            </a:fld>
            <a:endParaRPr lang="en-AU"/>
          </a:p>
        </p:txBody>
      </p:sp>
    </p:spTree>
    <p:extLst>
      <p:ext uri="{BB962C8B-B14F-4D97-AF65-F5344CB8AC3E}">
        <p14:creationId xmlns:p14="http://schemas.microsoft.com/office/powerpoint/2010/main" val="387565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 to just the facilities provided by plain C++ and HLSL.  (Quick aside: when I say HLSL here and for the rest of the talk, I could substitute any modern shading language like GLSL or Metal Shading Language).  We could use preprocessor #ifdefs and #defines in the shader to express specialization options, create shared headers for data structure, and manually author a C++ class for each shader to provide an interface for CPU engine code.</a:t>
            </a:r>
          </a:p>
          <a:p>
            <a:endParaRPr lang="en-US" dirty="0"/>
          </a:p>
          <a:p>
            <a:r>
              <a:rPr lang="en-US" dirty="0"/>
              <a:t>Another is to implement a layered DSL that contains embedded HLSL.  Unity’s </a:t>
            </a:r>
            <a:r>
              <a:rPr lang="en-US" dirty="0" err="1"/>
              <a:t>ShaderLab</a:t>
            </a:r>
            <a:r>
              <a:rPr lang="en-US" dirty="0"/>
              <a:t> is an example of this approach.</a:t>
            </a:r>
          </a:p>
          <a:p>
            <a:endParaRPr lang="en-US" dirty="0"/>
          </a:p>
          <a:p>
            <a:r>
              <a:rPr lang="en-US" dirty="0"/>
              <a:t>You could also create a more sophisticated DSL that manipulates and generates HLSL, such as Bungie’s TFX language used in Destiny.</a:t>
            </a:r>
          </a:p>
          <a:p>
            <a:endParaRPr lang="en-US" dirty="0"/>
          </a:p>
          <a:p>
            <a:r>
              <a:rPr lang="en-US" dirty="0"/>
              <a:t>And finally, you could go so far as to modify HLSL to implement custom features, like the Slang shading language, which added some modern programming language features to HLSL.</a:t>
            </a:r>
          </a:p>
          <a:p>
            <a:endParaRPr lang="en-US" dirty="0"/>
          </a:p>
          <a:p>
            <a:r>
              <a:rPr lang="en-US" dirty="0"/>
              <a:t>In the paper, we go into details on all of these, but let’s briefly look at one in a little more detail.</a:t>
            </a:r>
          </a:p>
        </p:txBody>
      </p:sp>
      <p:sp>
        <p:nvSpPr>
          <p:cNvPr id="4" name="Slide Number Placeholder 3"/>
          <p:cNvSpPr>
            <a:spLocks noGrp="1"/>
          </p:cNvSpPr>
          <p:nvPr>
            <p:ph type="sldNum" sz="quarter" idx="5"/>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592033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shader written in Unity’s </a:t>
            </a:r>
            <a:r>
              <a:rPr lang="en-US" dirty="0" err="1"/>
              <a:t>ShaderLab</a:t>
            </a:r>
            <a:r>
              <a:rPr lang="en-US" dirty="0"/>
              <a:t> DSL.  I’m not going to discuss everything here, but I do want to highlight a few things.</a:t>
            </a:r>
          </a:p>
          <a:p>
            <a:endParaRPr lang="en-US" dirty="0"/>
          </a:p>
          <a:p>
            <a:r>
              <a:rPr lang="en-US" dirty="0"/>
              <a:t>First, specialization options are expressed using preprocessor #ifs, just like you would do if you were using plain HLSL.  At first, that might seem fine, but what if (for some reason) you wanted to generate a specialized variant that contained both STANDARD and CLOTH material?  You couldn’t do that from this shader code.  Why might you want to generate such a variant?  Maybe you’re using a deferred renderer, but more on that later.</a:t>
            </a:r>
          </a:p>
          <a:p>
            <a:endParaRPr lang="en-US" dirty="0"/>
          </a:p>
          <a:p>
            <a:r>
              <a:rPr lang="en-US" dirty="0"/>
              <a:t>One of the nice things that </a:t>
            </a:r>
            <a:r>
              <a:rPr lang="en-US" dirty="0" err="1"/>
              <a:t>ShaderLab</a:t>
            </a:r>
            <a:r>
              <a:rPr lang="en-US" dirty="0"/>
              <a:t> provides is…</a:t>
            </a:r>
          </a:p>
        </p:txBody>
      </p:sp>
      <p:sp>
        <p:nvSpPr>
          <p:cNvPr id="4" name="Slide Number Placeholder 3"/>
          <p:cNvSpPr>
            <a:spLocks noGrp="1"/>
          </p:cNvSpPr>
          <p:nvPr>
            <p:ph type="sldNum" sz="quarter" idx="5"/>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286953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ShaderLab</a:t>
            </a:r>
            <a:r>
              <a:rPr lang="en-US" dirty="0"/>
              <a:t> has a custom #pragma syntax to list specialization options.</a:t>
            </a:r>
          </a:p>
          <a:p>
            <a:endParaRPr lang="en-US" dirty="0"/>
          </a:p>
          <a:p>
            <a:r>
              <a:rPr lang="en-US" dirty="0"/>
              <a:t>This enables the </a:t>
            </a:r>
            <a:r>
              <a:rPr lang="en-US" dirty="0" err="1"/>
              <a:t>ShaderLab</a:t>
            </a:r>
            <a:r>
              <a:rPr lang="en-US" dirty="0"/>
              <a:t> compiler to automatically generate all specialized shader variants, rather than requiring users to manually generate them.</a:t>
            </a:r>
          </a:p>
        </p:txBody>
      </p:sp>
      <p:sp>
        <p:nvSpPr>
          <p:cNvPr id="4" name="Slide Number Placeholder 3"/>
          <p:cNvSpPr>
            <a:spLocks noGrp="1"/>
          </p:cNvSpPr>
          <p:nvPr>
            <p:ph type="sldNum" sz="quarter" idx="5"/>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385036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expose artist-configurable parameters to a GUI, </a:t>
            </a:r>
            <a:r>
              <a:rPr lang="en-US" dirty="0" err="1"/>
              <a:t>ShaderLab</a:t>
            </a:r>
            <a:r>
              <a:rPr lang="en-US" dirty="0"/>
              <a:t> has a special “Properties” listing.  But unfortunately, each of these parameters must be declared twice – once in the Properties and again in the embedded HLSL.</a:t>
            </a:r>
          </a:p>
        </p:txBody>
      </p:sp>
      <p:sp>
        <p:nvSpPr>
          <p:cNvPr id="4" name="Slide Number Placeholder 3"/>
          <p:cNvSpPr>
            <a:spLocks noGrp="1"/>
          </p:cNvSpPr>
          <p:nvPr>
            <p:ph type="sldNum" sz="quarter" idx="5"/>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1566370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B1899-4955-4720-BF42-64C48FBC6E50}"/>
              </a:ext>
            </a:extLst>
          </p:cNvPr>
          <p:cNvPicPr>
            <a:picLocks noChangeAspect="1"/>
          </p:cNvPicPr>
          <p:nvPr userDrawn="1"/>
        </p:nvPicPr>
        <p:blipFill rotWithShape="1">
          <a:blip r:embed="rId2"/>
          <a:srcRect t="10878" b="9588"/>
          <a:stretch/>
        </p:blipFill>
        <p:spPr>
          <a:xfrm>
            <a:off x="1419224" y="666005"/>
            <a:ext cx="6305550" cy="2319088"/>
          </a:xfrm>
          <a:prstGeom prst="rect">
            <a:avLst/>
          </a:prstGeom>
        </p:spPr>
      </p:pic>
      <p:sp>
        <p:nvSpPr>
          <p:cNvPr id="2" name="Title 1"/>
          <p:cNvSpPr>
            <a:spLocks noGrp="1"/>
          </p:cNvSpPr>
          <p:nvPr>
            <p:ph type="ctrTitle"/>
          </p:nvPr>
        </p:nvSpPr>
        <p:spPr>
          <a:xfrm>
            <a:off x="593700" y="2985093"/>
            <a:ext cx="7956599" cy="792087"/>
          </a:xfrm>
        </p:spPr>
        <p:txBody>
          <a:bodyPr anchor="b" anchorCtr="0">
            <a:normAutofit/>
          </a:bodyPr>
          <a:lstStyle>
            <a:lvl1pPr algn="ctr">
              <a:lnSpc>
                <a:spcPct val="80000"/>
              </a:lnSpc>
              <a:defRPr sz="44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8099" y="3847620"/>
            <a:ext cx="6387800" cy="270030"/>
          </a:xfrm>
        </p:spPr>
        <p:txBody>
          <a:bodyPr>
            <a:normAutofit/>
          </a:bodyPr>
          <a:lstStyle>
            <a:lvl1pPr marL="0" indent="0" algn="ctr">
              <a:buNone/>
              <a:defRPr sz="2200" b="1">
                <a:solidFill>
                  <a:srgbClr val="F7C9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52" name="TextBox 51"/>
          <p:cNvSpPr txBox="1"/>
          <p:nvPr userDrawn="1"/>
        </p:nvSpPr>
        <p:spPr>
          <a:xfrm>
            <a:off x="2465386" y="4369773"/>
            <a:ext cx="4213225" cy="215444"/>
          </a:xfrm>
          <a:prstGeom prst="rect">
            <a:avLst/>
          </a:prstGeom>
          <a:noFill/>
        </p:spPr>
        <p:txBody>
          <a:bodyPr wrap="square" lIns="0" tIns="0" rIns="0" bIns="0" rtlCol="0">
            <a:spAutoFit/>
          </a:bodyPr>
          <a:lstStyle/>
          <a:p>
            <a:pPr algn="ctr"/>
            <a:r>
              <a:rPr lang="en-AU" sz="1400" b="1" dirty="0">
                <a:solidFill>
                  <a:srgbClr val="63C9D7"/>
                </a:solidFill>
              </a:rPr>
              <a:t>sa2019.siggraph.org</a:t>
            </a:r>
          </a:p>
        </p:txBody>
      </p:sp>
      <p:pic>
        <p:nvPicPr>
          <p:cNvPr id="9" name="Picture 8">
            <a:extLst>
              <a:ext uri="{FF2B5EF4-FFF2-40B4-BE49-F238E27FC236}">
                <a16:creationId xmlns:a16="http://schemas.microsoft.com/office/drawing/2014/main" id="{449BC57C-2581-40A2-80E9-83B5A27C337F}"/>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5727579" y="4261999"/>
            <a:ext cx="323218" cy="323218"/>
          </a:xfrm>
          <a:prstGeom prst="rect">
            <a:avLst/>
          </a:prstGeom>
        </p:spPr>
      </p:pic>
      <p:pic>
        <p:nvPicPr>
          <p:cNvPr id="10" name="Picture 9">
            <a:extLst>
              <a:ext uri="{FF2B5EF4-FFF2-40B4-BE49-F238E27FC236}">
                <a16:creationId xmlns:a16="http://schemas.microsoft.com/office/drawing/2014/main" id="{CF68F4A0-6EEA-488B-95F3-52684DBDD79B}"/>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99000"/>
                    </a14:imgEffect>
                    <a14:imgEffect>
                      <a14:brightnessContrast bright="100000"/>
                    </a14:imgEffect>
                  </a14:imgLayer>
                </a14:imgProps>
              </a:ext>
            </a:extLst>
          </a:blip>
          <a:stretch>
            <a:fillRect/>
          </a:stretch>
        </p:blipFill>
        <p:spPr>
          <a:xfrm>
            <a:off x="5448600" y="4306238"/>
            <a:ext cx="278979" cy="278979"/>
          </a:xfrm>
          <a:prstGeom prst="rect">
            <a:avLst/>
          </a:prstGeom>
        </p:spPr>
      </p:pic>
    </p:spTree>
    <p:extLst>
      <p:ext uri="{BB962C8B-B14F-4D97-AF65-F5344CB8AC3E}">
        <p14:creationId xmlns:p14="http://schemas.microsoft.com/office/powerpoint/2010/main" val="352071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97EC4B-CB8A-4337-AF73-9FD6B9771430}"/>
              </a:ext>
            </a:extLst>
          </p:cNvPr>
          <p:cNvSpPr/>
          <p:nvPr userDrawn="1"/>
        </p:nvSpPr>
        <p:spPr>
          <a:xfrm>
            <a:off x="0" y="971550"/>
            <a:ext cx="1403648"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a:xfrm>
            <a:off x="1691680" y="5740102"/>
            <a:ext cx="6083845" cy="93206"/>
          </a:xfrm>
          <a:prstGeom prst="rect">
            <a:avLst/>
          </a:prstGeom>
        </p:spPr>
        <p:txBody>
          <a:bodyPr/>
          <a:lstStyle/>
          <a:p>
            <a:r>
              <a:rPr lang="en-AU"/>
              <a:t>Presentation title  |  Presenter name</a:t>
            </a:r>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9600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Black Backgroun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071CFF-16D1-4046-851C-B754F4C34376}"/>
              </a:ext>
            </a:extLst>
          </p:cNvPr>
          <p:cNvSpPr/>
          <p:nvPr userDrawn="1"/>
        </p:nvSpPr>
        <p:spPr>
          <a:xfrm>
            <a:off x="0" y="1009650"/>
            <a:ext cx="1500188" cy="8048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89600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descr="background"/>
          <p:cNvSpPr/>
          <p:nvPr userDrawn="1"/>
        </p:nvSpPr>
        <p:spPr>
          <a:xfrm>
            <a:off x="0" y="4731990"/>
            <a:ext cx="9144000" cy="41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88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Black Background">
    <p:bg>
      <p:bgPr>
        <a:solidFill>
          <a:schemeClr val="tx1"/>
        </a:solidFill>
        <a:effectLst/>
      </p:bgPr>
    </p:bg>
    <p:spTree>
      <p:nvGrpSpPr>
        <p:cNvPr id="1" name=""/>
        <p:cNvGrpSpPr/>
        <p:nvPr/>
      </p:nvGrpSpPr>
      <p:grpSpPr>
        <a:xfrm>
          <a:off x="0" y="0"/>
          <a:ext cx="0" cy="0"/>
          <a:chOff x="0" y="0"/>
          <a:chExt cx="0" cy="0"/>
        </a:xfrm>
      </p:grpSpPr>
      <p:sp>
        <p:nvSpPr>
          <p:cNvPr id="4" name="Rectangle 3" descr="background"/>
          <p:cNvSpPr/>
          <p:nvPr userDrawn="1"/>
        </p:nvSpPr>
        <p:spPr>
          <a:xfrm>
            <a:off x="0" y="4731990"/>
            <a:ext cx="9144000" cy="41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88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E19C45-847B-4438-BC94-6B1BB77A0673}"/>
              </a:ext>
            </a:extLst>
          </p:cNvPr>
          <p:cNvSpPr/>
          <p:nvPr userDrawn="1"/>
        </p:nvSpPr>
        <p:spPr>
          <a:xfrm>
            <a:off x="0" y="957263"/>
            <a:ext cx="13525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
        <p:nvSpPr>
          <p:cNvPr id="5" name="Content Placeholder 2"/>
          <p:cNvSpPr>
            <a:spLocks noGrp="1"/>
          </p:cNvSpPr>
          <p:nvPr>
            <p:ph idx="1"/>
          </p:nvPr>
        </p:nvSpPr>
        <p:spPr>
          <a:xfrm>
            <a:off x="360000" y="957263"/>
            <a:ext cx="8460000" cy="3419475"/>
          </a:xfrm>
        </p:spPr>
        <p:txBody>
          <a:bodyPr/>
          <a:lstStyle>
            <a:lvl1pPr>
              <a:lnSpc>
                <a:spcPct val="85000"/>
              </a:lnSpc>
              <a:spcAft>
                <a:spcPts val="0"/>
              </a:spcAft>
              <a:buFontTx/>
              <a:buNone/>
              <a:defRPr sz="4000" b="1">
                <a:solidFill>
                  <a:schemeClr val="accent1"/>
                </a:solidFill>
              </a:defRPr>
            </a:lvl1pPr>
            <a:lvl2pPr marL="0" indent="0">
              <a:lnSpc>
                <a:spcPct val="85000"/>
              </a:lnSpc>
              <a:spcAft>
                <a:spcPts val="0"/>
              </a:spcAft>
              <a:buNone/>
              <a:defRPr sz="4000" b="1">
                <a:solidFill>
                  <a:schemeClr val="tx1"/>
                </a:solidFill>
              </a:defRPr>
            </a:lvl2pPr>
            <a:lvl3pPr marL="0" indent="0">
              <a:spcBef>
                <a:spcPts val="2200"/>
              </a:spcBef>
              <a:buNone/>
              <a:defRPr b="1">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360003" y="2571750"/>
            <a:ext cx="7477125" cy="2232248"/>
          </a:xfrm>
        </p:spPr>
        <p:txBody>
          <a:bodyPr/>
          <a:lstStyle>
            <a:lvl1pPr>
              <a:spcAft>
                <a:spcPts val="0"/>
              </a:spcAft>
              <a:buFontTx/>
              <a:buNone/>
              <a:defRPr sz="4400" b="1">
                <a:solidFill>
                  <a:schemeClr val="tx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tx1"/>
        </a:solidFill>
        <a:effectLst/>
      </p:bgPr>
    </p:bg>
    <p:spTree>
      <p:nvGrpSpPr>
        <p:cNvPr id="1" name=""/>
        <p:cNvGrpSpPr/>
        <p:nvPr/>
      </p:nvGrpSpPr>
      <p:grpSpPr>
        <a:xfrm>
          <a:off x="0" y="0"/>
          <a:ext cx="0" cy="0"/>
          <a:chOff x="0" y="0"/>
          <a:chExt cx="0" cy="0"/>
        </a:xfrm>
      </p:grpSpPr>
      <p:sp>
        <p:nvSpPr>
          <p:cNvPr id="23" name="Title 22"/>
          <p:cNvSpPr>
            <a:spLocks noGrp="1"/>
          </p:cNvSpPr>
          <p:nvPr>
            <p:ph type="title"/>
          </p:nvPr>
        </p:nvSpPr>
        <p:spPr>
          <a:xfrm>
            <a:off x="358775" y="2427735"/>
            <a:ext cx="5653386" cy="639365"/>
          </a:xfrm>
        </p:spPr>
        <p:txBody>
          <a:bodyPr>
            <a:noAutofit/>
          </a:bodyPr>
          <a:lstStyle>
            <a:lvl1pPr>
              <a:defRPr sz="5500">
                <a:solidFill>
                  <a:schemeClr val="bg1"/>
                </a:solidFill>
              </a:defRPr>
            </a:lvl1pPr>
          </a:lstStyle>
          <a:p>
            <a:r>
              <a:rPr lang="en-US" dirty="0"/>
              <a:t>Click to edit Master title style</a:t>
            </a:r>
            <a:endParaRPr lang="en-AU" dirty="0"/>
          </a:p>
        </p:txBody>
      </p:sp>
      <p:sp>
        <p:nvSpPr>
          <p:cNvPr id="6" name="TextBox 5">
            <a:extLst>
              <a:ext uri="{FF2B5EF4-FFF2-40B4-BE49-F238E27FC236}">
                <a16:creationId xmlns:a16="http://schemas.microsoft.com/office/drawing/2014/main" id="{74335B63-221B-41FE-BF74-7097B1E4CDBA}"/>
              </a:ext>
            </a:extLst>
          </p:cNvPr>
          <p:cNvSpPr txBox="1"/>
          <p:nvPr userDrawn="1"/>
        </p:nvSpPr>
        <p:spPr>
          <a:xfrm>
            <a:off x="343453" y="4783116"/>
            <a:ext cx="4213225" cy="215444"/>
          </a:xfrm>
          <a:prstGeom prst="rect">
            <a:avLst/>
          </a:prstGeom>
          <a:noFill/>
        </p:spPr>
        <p:txBody>
          <a:bodyPr wrap="square" lIns="0" tIns="0" rIns="0" bIns="0" rtlCol="0">
            <a:spAutoFit/>
          </a:bodyPr>
          <a:lstStyle/>
          <a:p>
            <a:pPr algn="l"/>
            <a:r>
              <a:rPr lang="en-AU" sz="1400" b="1" dirty="0">
                <a:solidFill>
                  <a:srgbClr val="63C9D7"/>
                </a:solidFill>
              </a:rPr>
              <a:t>sa2019.siggraph.org</a:t>
            </a:r>
          </a:p>
        </p:txBody>
      </p:sp>
      <p:pic>
        <p:nvPicPr>
          <p:cNvPr id="7" name="Picture 6">
            <a:extLst>
              <a:ext uri="{FF2B5EF4-FFF2-40B4-BE49-F238E27FC236}">
                <a16:creationId xmlns:a16="http://schemas.microsoft.com/office/drawing/2014/main" id="{A79CED52-49F0-4DD5-8902-FEC19CAD0405}"/>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Lst>
          </a:blip>
          <a:stretch>
            <a:fillRect/>
          </a:stretch>
        </p:blipFill>
        <p:spPr>
          <a:xfrm>
            <a:off x="636827" y="4462909"/>
            <a:ext cx="323218" cy="323218"/>
          </a:xfrm>
          <a:prstGeom prst="rect">
            <a:avLst/>
          </a:prstGeom>
        </p:spPr>
      </p:pic>
      <p:pic>
        <p:nvPicPr>
          <p:cNvPr id="10" name="Picture 9">
            <a:extLst>
              <a:ext uri="{FF2B5EF4-FFF2-40B4-BE49-F238E27FC236}">
                <a16:creationId xmlns:a16="http://schemas.microsoft.com/office/drawing/2014/main" id="{0EB96B1C-30FA-4A38-B5E8-8F6622803EAB}"/>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99000"/>
                    </a14:imgEffect>
                    <a14:imgEffect>
                      <a14:brightnessContrast bright="100000"/>
                    </a14:imgEffect>
                  </a14:imgLayer>
                </a14:imgProps>
              </a:ext>
            </a:extLst>
          </a:blip>
          <a:stretch>
            <a:fillRect/>
          </a:stretch>
        </p:blipFill>
        <p:spPr>
          <a:xfrm>
            <a:off x="357848" y="4485029"/>
            <a:ext cx="278979" cy="278979"/>
          </a:xfrm>
          <a:prstGeom prst="rect">
            <a:avLst/>
          </a:prstGeom>
        </p:spPr>
      </p:pic>
      <p:pic>
        <p:nvPicPr>
          <p:cNvPr id="3" name="Picture 2">
            <a:extLst>
              <a:ext uri="{FF2B5EF4-FFF2-40B4-BE49-F238E27FC236}">
                <a16:creationId xmlns:a16="http://schemas.microsoft.com/office/drawing/2014/main" id="{5957C495-80A7-416C-880E-9B4523C30405}"/>
              </a:ext>
            </a:extLst>
          </p:cNvPr>
          <p:cNvPicPr>
            <a:picLocks noChangeAspect="1"/>
          </p:cNvPicPr>
          <p:nvPr userDrawn="1"/>
        </p:nvPicPr>
        <p:blipFill rotWithShape="1">
          <a:blip r:embed="rId6"/>
          <a:srcRect b="10178"/>
          <a:stretch/>
        </p:blipFill>
        <p:spPr>
          <a:xfrm>
            <a:off x="254643" y="0"/>
            <a:ext cx="5798916" cy="2408627"/>
          </a:xfrm>
          <a:prstGeom prst="rect">
            <a:avLst/>
          </a:prstGeom>
        </p:spPr>
      </p:pic>
      <p:pic>
        <p:nvPicPr>
          <p:cNvPr id="5" name="Picture 4">
            <a:extLst>
              <a:ext uri="{FF2B5EF4-FFF2-40B4-BE49-F238E27FC236}">
                <a16:creationId xmlns:a16="http://schemas.microsoft.com/office/drawing/2014/main" id="{0A9F2694-FEE9-452C-A326-2BBE12793A7A}"/>
              </a:ext>
            </a:extLst>
          </p:cNvPr>
          <p:cNvPicPr>
            <a:picLocks noChangeAspect="1"/>
          </p:cNvPicPr>
          <p:nvPr userDrawn="1"/>
        </p:nvPicPr>
        <p:blipFill>
          <a:blip r:embed="rId7"/>
          <a:stretch>
            <a:fillRect/>
          </a:stretch>
        </p:blipFill>
        <p:spPr>
          <a:xfrm>
            <a:off x="7440287" y="3351930"/>
            <a:ext cx="1703713" cy="1699846"/>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B1899-4955-4720-BF42-64C48FBC6E50}"/>
              </a:ext>
            </a:extLst>
          </p:cNvPr>
          <p:cNvPicPr>
            <a:picLocks noChangeAspect="1"/>
          </p:cNvPicPr>
          <p:nvPr userDrawn="1"/>
        </p:nvPicPr>
        <p:blipFill rotWithShape="1">
          <a:blip r:embed="rId2"/>
          <a:srcRect t="10878" b="9588"/>
          <a:stretch/>
        </p:blipFill>
        <p:spPr>
          <a:xfrm>
            <a:off x="38099" y="438402"/>
            <a:ext cx="6305550" cy="2319088"/>
          </a:xfrm>
          <a:prstGeom prst="rect">
            <a:avLst/>
          </a:prstGeom>
        </p:spPr>
      </p:pic>
      <p:sp>
        <p:nvSpPr>
          <p:cNvPr id="2" name="Title 1"/>
          <p:cNvSpPr>
            <a:spLocks noGrp="1"/>
          </p:cNvSpPr>
          <p:nvPr>
            <p:ph type="ctrTitle"/>
          </p:nvPr>
        </p:nvSpPr>
        <p:spPr>
          <a:xfrm>
            <a:off x="284137" y="2916378"/>
            <a:ext cx="7956599" cy="792087"/>
          </a:xfrm>
        </p:spPr>
        <p:txBody>
          <a:bodyPr anchor="b" anchorCtr="0">
            <a:normAutofit/>
          </a:bodyPr>
          <a:lstStyle>
            <a:lvl1pPr algn="l">
              <a:lnSpc>
                <a:spcPct val="80000"/>
              </a:lnSpc>
              <a:defRPr sz="44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276522" y="3791240"/>
            <a:ext cx="6387800" cy="270030"/>
          </a:xfrm>
        </p:spPr>
        <p:txBody>
          <a:bodyPr>
            <a:normAutofit/>
          </a:bodyPr>
          <a:lstStyle>
            <a:lvl1pPr marL="0" indent="0" algn="l">
              <a:buNone/>
              <a:defRPr sz="2200" b="1">
                <a:solidFill>
                  <a:srgbClr val="F7C9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52" name="TextBox 51"/>
          <p:cNvSpPr txBox="1"/>
          <p:nvPr userDrawn="1"/>
        </p:nvSpPr>
        <p:spPr>
          <a:xfrm>
            <a:off x="314518" y="4783116"/>
            <a:ext cx="4213225" cy="215444"/>
          </a:xfrm>
          <a:prstGeom prst="rect">
            <a:avLst/>
          </a:prstGeom>
          <a:noFill/>
        </p:spPr>
        <p:txBody>
          <a:bodyPr wrap="square" lIns="0" tIns="0" rIns="0" bIns="0" rtlCol="0">
            <a:spAutoFit/>
          </a:bodyPr>
          <a:lstStyle/>
          <a:p>
            <a:pPr algn="l"/>
            <a:r>
              <a:rPr lang="en-AU" sz="1400" b="1" dirty="0">
                <a:solidFill>
                  <a:srgbClr val="63C9D7"/>
                </a:solidFill>
              </a:rPr>
              <a:t>sa2019.siggraph.org</a:t>
            </a:r>
          </a:p>
        </p:txBody>
      </p:sp>
      <p:pic>
        <p:nvPicPr>
          <p:cNvPr id="9" name="Picture 8">
            <a:extLst>
              <a:ext uri="{FF2B5EF4-FFF2-40B4-BE49-F238E27FC236}">
                <a16:creationId xmlns:a16="http://schemas.microsoft.com/office/drawing/2014/main" id="{449BC57C-2581-40A2-80E9-83B5A27C337F}"/>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607892" y="4462909"/>
            <a:ext cx="323218" cy="323218"/>
          </a:xfrm>
          <a:prstGeom prst="rect">
            <a:avLst/>
          </a:prstGeom>
        </p:spPr>
      </p:pic>
      <p:pic>
        <p:nvPicPr>
          <p:cNvPr id="10" name="Picture 9">
            <a:extLst>
              <a:ext uri="{FF2B5EF4-FFF2-40B4-BE49-F238E27FC236}">
                <a16:creationId xmlns:a16="http://schemas.microsoft.com/office/drawing/2014/main" id="{CF68F4A0-6EEA-488B-95F3-52684DBDD79B}"/>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99000"/>
                    </a14:imgEffect>
                    <a14:imgEffect>
                      <a14:brightnessContrast bright="100000"/>
                    </a14:imgEffect>
                  </a14:imgLayer>
                </a14:imgProps>
              </a:ext>
            </a:extLst>
          </a:blip>
          <a:stretch>
            <a:fillRect/>
          </a:stretch>
        </p:blipFill>
        <p:spPr>
          <a:xfrm>
            <a:off x="328913" y="4485029"/>
            <a:ext cx="278979" cy="278979"/>
          </a:xfrm>
          <a:prstGeom prst="rect">
            <a:avLst/>
          </a:prstGeom>
        </p:spPr>
      </p:pic>
    </p:spTree>
    <p:extLst>
      <p:ext uri="{BB962C8B-B14F-4D97-AF65-F5344CB8AC3E}">
        <p14:creationId xmlns:p14="http://schemas.microsoft.com/office/powerpoint/2010/main" val="19219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 Collaborator Logos">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976512-A80C-4F6E-85A6-8B7C22A1A8F9}"/>
              </a:ext>
            </a:extLst>
          </p:cNvPr>
          <p:cNvPicPr>
            <a:picLocks noChangeAspect="1"/>
          </p:cNvPicPr>
          <p:nvPr userDrawn="1"/>
        </p:nvPicPr>
        <p:blipFill rotWithShape="1">
          <a:blip r:embed="rId2"/>
          <a:srcRect t="10878" b="9588"/>
          <a:stretch/>
        </p:blipFill>
        <p:spPr>
          <a:xfrm>
            <a:off x="38098" y="125661"/>
            <a:ext cx="6551337" cy="2409485"/>
          </a:xfrm>
          <a:prstGeom prst="rect">
            <a:avLst/>
          </a:prstGeom>
        </p:spPr>
      </p:pic>
      <p:pic>
        <p:nvPicPr>
          <p:cNvPr id="5" name="Picture 4">
            <a:extLst>
              <a:ext uri="{FF2B5EF4-FFF2-40B4-BE49-F238E27FC236}">
                <a16:creationId xmlns:a16="http://schemas.microsoft.com/office/drawing/2014/main" id="{BD3BA21C-56A4-4E1E-B6CD-C38E7CD14177}"/>
              </a:ext>
            </a:extLst>
          </p:cNvPr>
          <p:cNvPicPr>
            <a:picLocks noChangeAspect="1"/>
          </p:cNvPicPr>
          <p:nvPr userDrawn="1"/>
        </p:nvPicPr>
        <p:blipFill rotWithShape="1">
          <a:blip r:embed="rId3"/>
          <a:srcRect l="11796"/>
          <a:stretch/>
        </p:blipFill>
        <p:spPr>
          <a:xfrm>
            <a:off x="6262688" y="1126686"/>
            <a:ext cx="1223962" cy="1384492"/>
          </a:xfrm>
          <a:prstGeom prst="rect">
            <a:avLst/>
          </a:prstGeom>
        </p:spPr>
      </p:pic>
      <p:sp>
        <p:nvSpPr>
          <p:cNvPr id="8" name="Rectangle 7"/>
          <p:cNvSpPr/>
          <p:nvPr userDrawn="1"/>
        </p:nvSpPr>
        <p:spPr>
          <a:xfrm>
            <a:off x="0" y="4227934"/>
            <a:ext cx="9144000" cy="91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88E97FF3-0A42-4E86-ACB9-3C97FAEF59CC}"/>
              </a:ext>
            </a:extLst>
          </p:cNvPr>
          <p:cNvSpPr txBox="1"/>
          <p:nvPr userDrawn="1"/>
        </p:nvSpPr>
        <p:spPr>
          <a:xfrm>
            <a:off x="328913" y="4795981"/>
            <a:ext cx="4213225" cy="215444"/>
          </a:xfrm>
          <a:prstGeom prst="rect">
            <a:avLst/>
          </a:prstGeom>
          <a:noFill/>
        </p:spPr>
        <p:txBody>
          <a:bodyPr wrap="square" lIns="0" tIns="0" rIns="0" bIns="0" rtlCol="0">
            <a:spAutoFit/>
          </a:bodyPr>
          <a:lstStyle/>
          <a:p>
            <a:pPr algn="l"/>
            <a:r>
              <a:rPr lang="en-AU" sz="1400" b="1" dirty="0">
                <a:solidFill>
                  <a:srgbClr val="63C9D7"/>
                </a:solidFill>
              </a:rPr>
              <a:t>sa2019.siggraph.org</a:t>
            </a:r>
          </a:p>
        </p:txBody>
      </p:sp>
      <p:pic>
        <p:nvPicPr>
          <p:cNvPr id="10" name="Picture 9">
            <a:extLst>
              <a:ext uri="{FF2B5EF4-FFF2-40B4-BE49-F238E27FC236}">
                <a16:creationId xmlns:a16="http://schemas.microsoft.com/office/drawing/2014/main" id="{C08DDB6D-4029-4BD2-AD8A-3E745C9064A3}"/>
              </a:ext>
            </a:extLst>
          </p:cNvPr>
          <p:cNvPicPr>
            <a:picLocks noChangeAspect="1"/>
          </p:cNvPicPr>
          <p:nvPr userDrawn="1"/>
        </p:nvPicPr>
        <p:blipFill>
          <a:blip r:embed="rId4"/>
          <a:stretch>
            <a:fillRect/>
          </a:stretch>
        </p:blipFill>
        <p:spPr>
          <a:xfrm>
            <a:off x="555499" y="4496250"/>
            <a:ext cx="323218" cy="323218"/>
          </a:xfrm>
          <a:prstGeom prst="rect">
            <a:avLst/>
          </a:prstGeom>
        </p:spPr>
      </p:pic>
      <p:pic>
        <p:nvPicPr>
          <p:cNvPr id="11" name="Picture 10">
            <a:extLst>
              <a:ext uri="{FF2B5EF4-FFF2-40B4-BE49-F238E27FC236}">
                <a16:creationId xmlns:a16="http://schemas.microsoft.com/office/drawing/2014/main" id="{33827F7E-0682-498C-92E3-87E13633656C}"/>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99000"/>
                    </a14:imgEffect>
                  </a14:imgLayer>
                </a14:imgProps>
              </a:ext>
            </a:extLst>
          </a:blip>
          <a:stretch>
            <a:fillRect/>
          </a:stretch>
        </p:blipFill>
        <p:spPr>
          <a:xfrm>
            <a:off x="314624" y="4518370"/>
            <a:ext cx="278979" cy="278979"/>
          </a:xfrm>
          <a:prstGeom prst="rect">
            <a:avLst/>
          </a:prstGeom>
        </p:spPr>
      </p:pic>
      <p:sp>
        <p:nvSpPr>
          <p:cNvPr id="15" name="Title 1">
            <a:extLst>
              <a:ext uri="{FF2B5EF4-FFF2-40B4-BE49-F238E27FC236}">
                <a16:creationId xmlns:a16="http://schemas.microsoft.com/office/drawing/2014/main" id="{974DFE04-2B8B-463C-B459-3634C5E4B2F0}"/>
              </a:ext>
            </a:extLst>
          </p:cNvPr>
          <p:cNvSpPr>
            <a:spLocks noGrp="1"/>
          </p:cNvSpPr>
          <p:nvPr>
            <p:ph type="ctrTitle"/>
          </p:nvPr>
        </p:nvSpPr>
        <p:spPr>
          <a:xfrm>
            <a:off x="284137" y="2744922"/>
            <a:ext cx="7956599" cy="792087"/>
          </a:xfrm>
        </p:spPr>
        <p:txBody>
          <a:bodyPr anchor="b" anchorCtr="0">
            <a:normAutofit/>
          </a:bodyPr>
          <a:lstStyle>
            <a:lvl1pPr algn="l">
              <a:lnSpc>
                <a:spcPct val="80000"/>
              </a:lnSpc>
              <a:defRPr sz="4400">
                <a:solidFill>
                  <a:schemeClr val="bg1"/>
                </a:solidFill>
              </a:defRPr>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42FEE5B1-148D-46A2-AC9E-FFAD986A3968}"/>
              </a:ext>
            </a:extLst>
          </p:cNvPr>
          <p:cNvSpPr>
            <a:spLocks noGrp="1"/>
          </p:cNvSpPr>
          <p:nvPr>
            <p:ph type="subTitle" idx="1"/>
          </p:nvPr>
        </p:nvSpPr>
        <p:spPr>
          <a:xfrm>
            <a:off x="276522" y="3619784"/>
            <a:ext cx="6387800" cy="270030"/>
          </a:xfrm>
        </p:spPr>
        <p:txBody>
          <a:bodyPr>
            <a:normAutofit/>
          </a:bodyPr>
          <a:lstStyle>
            <a:lvl1pPr marL="0" indent="0" algn="l">
              <a:buNone/>
              <a:defRPr sz="2200" b="1">
                <a:solidFill>
                  <a:srgbClr val="F7C9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52071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0961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C7B677-5641-4DB8-A596-447109EDB5C1}"/>
              </a:ext>
            </a:extLst>
          </p:cNvPr>
          <p:cNvSpPr/>
          <p:nvPr userDrawn="1"/>
        </p:nvSpPr>
        <p:spPr>
          <a:xfrm>
            <a:off x="0" y="0"/>
            <a:ext cx="1495425" cy="169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62768" y="221460"/>
            <a:ext cx="7790620" cy="639365"/>
          </a:xfrm>
        </p:spPr>
        <p:txBody>
          <a:bodyPr/>
          <a:lstStyle/>
          <a:p>
            <a:r>
              <a:rPr lang="en-US" dirty="0"/>
              <a:t>Click to edit Master title style</a:t>
            </a:r>
            <a:endParaRPr lang="en-AU" dirty="0"/>
          </a:p>
        </p:txBody>
      </p:sp>
      <p:sp>
        <p:nvSpPr>
          <p:cNvPr id="3" name="Content Placeholder 2"/>
          <p:cNvSpPr>
            <a:spLocks noGrp="1"/>
          </p:cNvSpPr>
          <p:nvPr>
            <p:ph idx="1"/>
          </p:nvPr>
        </p:nvSpPr>
        <p:spPr>
          <a:xfrm>
            <a:off x="262767" y="975123"/>
            <a:ext cx="8619295" cy="3606397"/>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6" name="Picture 5">
            <a:extLst>
              <a:ext uri="{FF2B5EF4-FFF2-40B4-BE49-F238E27FC236}">
                <a16:creationId xmlns:a16="http://schemas.microsoft.com/office/drawing/2014/main" id="{CF03A7D6-031D-40DA-9D3D-1291850DFBF1}"/>
              </a:ext>
            </a:extLst>
          </p:cNvPr>
          <p:cNvPicPr>
            <a:picLocks noChangeAspect="1"/>
          </p:cNvPicPr>
          <p:nvPr userDrawn="1"/>
        </p:nvPicPr>
        <p:blipFill rotWithShape="1">
          <a:blip r:embed="rId2"/>
          <a:srcRect l="15171" t="13889" r="14248" b="13241"/>
          <a:stretch/>
        </p:blipFill>
        <p:spPr>
          <a:xfrm>
            <a:off x="8176381" y="178107"/>
            <a:ext cx="704851" cy="726070"/>
          </a:xfrm>
          <a:prstGeom prst="rect">
            <a:avLst/>
          </a:prstGeom>
        </p:spPr>
      </p:pic>
    </p:spTree>
    <p:extLst>
      <p:ext uri="{BB962C8B-B14F-4D97-AF65-F5344CB8AC3E}">
        <p14:creationId xmlns:p14="http://schemas.microsoft.com/office/powerpoint/2010/main" val="201097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ack Backgroun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a:extLst>
              <a:ext uri="{FF2B5EF4-FFF2-40B4-BE49-F238E27FC236}">
                <a16:creationId xmlns:a16="http://schemas.microsoft.com/office/drawing/2014/main" id="{B9625A9F-A3D2-4E00-A8C2-80C6C6ABA503}"/>
              </a:ext>
            </a:extLst>
          </p:cNvPr>
          <p:cNvSpPr>
            <a:spLocks noGrp="1"/>
          </p:cNvSpPr>
          <p:nvPr>
            <p:ph type="sldNum" sz="quarter" idx="10"/>
          </p:nvPr>
        </p:nvSpPr>
        <p:spPr/>
        <p:txBody>
          <a:bodyPr/>
          <a:lstStyle>
            <a:lvl1pPr>
              <a:defRPr>
                <a:solidFill>
                  <a:schemeClr val="bg2"/>
                </a:solidFill>
              </a:defRPr>
            </a:lvl1pPr>
          </a:lstStyle>
          <a:p>
            <a:fld id="{633C83D0-34A7-4D53-98A8-1F15A79A3D0A}" type="slidenum">
              <a:rPr lang="en-US" smtClean="0"/>
              <a:pPr/>
              <a:t>‹#›</a:t>
            </a:fld>
            <a:endParaRPr lang="en-US" dirty="0"/>
          </a:p>
        </p:txBody>
      </p:sp>
    </p:spTree>
    <p:extLst>
      <p:ext uri="{BB962C8B-B14F-4D97-AF65-F5344CB8AC3E}">
        <p14:creationId xmlns:p14="http://schemas.microsoft.com/office/powerpoint/2010/main" val="280961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4646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4pPr>
              <a:defRPr>
                <a:solidFill>
                  <a:srgbClr val="63C9D7"/>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403647" y="202500"/>
            <a:ext cx="7416715" cy="639900"/>
          </a:xfrm>
        </p:spPr>
        <p:txBody>
          <a:bodyPr>
            <a:normAutofit/>
          </a:bodyPr>
          <a:lstStyle>
            <a:lvl1pPr marL="0" indent="0">
              <a:lnSpc>
                <a:spcPct val="100000"/>
              </a:lnSpc>
              <a:spcBef>
                <a:spcPts val="0"/>
              </a:spcBef>
              <a:spcAft>
                <a:spcPts val="0"/>
              </a:spcAft>
              <a:buNone/>
              <a:defRPr sz="2800" b="1">
                <a:solidFill>
                  <a:schemeClr val="tx1"/>
                </a:solidFill>
              </a:defRPr>
            </a:lvl1pPr>
            <a:lvl2pPr marL="0" indent="0">
              <a:lnSpc>
                <a:spcPct val="80000"/>
              </a:lnSpc>
              <a:spcBef>
                <a:spcPts val="0"/>
              </a:spcBef>
              <a:buNone/>
              <a:defRPr sz="2200" b="1">
                <a:solidFill>
                  <a:srgbClr val="F7C80A"/>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Tree>
    <p:extLst>
      <p:ext uri="{BB962C8B-B14F-4D97-AF65-F5344CB8AC3E}">
        <p14:creationId xmlns:p14="http://schemas.microsoft.com/office/powerpoint/2010/main" val="359831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96F97B-A197-4F03-B23B-1EDA7CDA7E38}"/>
              </a:ext>
            </a:extLst>
          </p:cNvPr>
          <p:cNvSpPr/>
          <p:nvPr userDrawn="1"/>
        </p:nvSpPr>
        <p:spPr>
          <a:xfrm>
            <a:off x="0" y="985838"/>
            <a:ext cx="13525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sz="half" idx="1"/>
          </p:nvPr>
        </p:nvSpPr>
        <p:spPr>
          <a:xfrm>
            <a:off x="358775" y="951310"/>
            <a:ext cx="4038600" cy="357782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951310"/>
            <a:ext cx="4038600" cy="357782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a:xfrm>
            <a:off x="1691680" y="5740102"/>
            <a:ext cx="6083845" cy="93206"/>
          </a:xfrm>
          <a:prstGeom prst="rect">
            <a:avLst/>
          </a:prstGeom>
        </p:spPr>
        <p:txBody>
          <a:bodyPr/>
          <a:lstStyle/>
          <a:p>
            <a:r>
              <a:rPr lang="en-AU"/>
              <a:t>Presentation title  |  Presenter name</a:t>
            </a:r>
          </a:p>
        </p:txBody>
      </p:sp>
      <p:sp>
        <p:nvSpPr>
          <p:cNvPr id="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7" name="Title 6">
            <a:extLst>
              <a:ext uri="{FF2B5EF4-FFF2-40B4-BE49-F238E27FC236}">
                <a16:creationId xmlns:a16="http://schemas.microsoft.com/office/drawing/2014/main" id="{53905EE6-EBC1-419F-A8F6-B115E26AB45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471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descr="background"/>
          <p:cNvSpPr/>
          <p:nvPr userDrawn="1"/>
        </p:nvSpPr>
        <p:spPr>
          <a:xfrm>
            <a:off x="0" y="4782380"/>
            <a:ext cx="9144000" cy="361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354842" y="205980"/>
            <a:ext cx="852639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354842" y="951311"/>
            <a:ext cx="8526389" cy="360639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Box 9">
            <a:extLst>
              <a:ext uri="{FF2B5EF4-FFF2-40B4-BE49-F238E27FC236}">
                <a16:creationId xmlns:a16="http://schemas.microsoft.com/office/drawing/2014/main" id="{5DE19348-F64F-477C-AA46-A398A5FA260B}"/>
              </a:ext>
            </a:extLst>
          </p:cNvPr>
          <p:cNvSpPr txBox="1"/>
          <p:nvPr userDrawn="1"/>
        </p:nvSpPr>
        <p:spPr>
          <a:xfrm>
            <a:off x="251519" y="4921408"/>
            <a:ext cx="8629713" cy="215444"/>
          </a:xfrm>
          <a:prstGeom prst="rect">
            <a:avLst/>
          </a:prstGeom>
          <a:noFill/>
        </p:spPr>
        <p:txBody>
          <a:bodyPr wrap="square" rtlCol="0">
            <a:spAutoFit/>
          </a:bodyPr>
          <a:lstStyle/>
          <a:p>
            <a:pPr algn="ctr"/>
            <a:r>
              <a:rPr lang="en-AU" sz="800" b="1" dirty="0">
                <a:solidFill>
                  <a:srgbClr val="FFFF00"/>
                </a:solidFill>
              </a:rPr>
              <a:t>CONFERENCE</a:t>
            </a:r>
            <a:r>
              <a:rPr lang="en-AU" sz="800" dirty="0">
                <a:solidFill>
                  <a:srgbClr val="FFFF00"/>
                </a:solidFill>
              </a:rPr>
              <a:t> </a:t>
            </a:r>
            <a:r>
              <a:rPr lang="en-AU" sz="800" dirty="0">
                <a:solidFill>
                  <a:schemeClr val="bg1">
                    <a:lumMod val="95000"/>
                  </a:schemeClr>
                </a:solidFill>
              </a:rPr>
              <a:t>17-20 November 2019</a:t>
            </a:r>
            <a:r>
              <a:rPr lang="en-AU" sz="800" dirty="0">
                <a:solidFill>
                  <a:srgbClr val="FFFF00"/>
                </a:solidFill>
              </a:rPr>
              <a:t>  -  </a:t>
            </a:r>
            <a:r>
              <a:rPr lang="en-AU" sz="800" b="1" dirty="0">
                <a:solidFill>
                  <a:srgbClr val="FFFF00"/>
                </a:solidFill>
              </a:rPr>
              <a:t>EXHIBITION</a:t>
            </a:r>
            <a:r>
              <a:rPr lang="en-AU" sz="800" dirty="0">
                <a:solidFill>
                  <a:srgbClr val="FFFF00"/>
                </a:solidFill>
              </a:rPr>
              <a:t> </a:t>
            </a:r>
            <a:r>
              <a:rPr lang="en-AU" sz="800" dirty="0">
                <a:solidFill>
                  <a:schemeClr val="bg1">
                    <a:lumMod val="95000"/>
                  </a:schemeClr>
                </a:solidFill>
              </a:rPr>
              <a:t>18-20 November 2019  </a:t>
            </a:r>
            <a:r>
              <a:rPr lang="en-AU" sz="800" dirty="0">
                <a:solidFill>
                  <a:srgbClr val="FFFF00"/>
                </a:solidFill>
              </a:rPr>
              <a:t>-  </a:t>
            </a:r>
            <a:r>
              <a:rPr lang="en-AU" sz="800" b="1" dirty="0">
                <a:solidFill>
                  <a:srgbClr val="FFFF00"/>
                </a:solidFill>
              </a:rPr>
              <a:t>BCEC</a:t>
            </a:r>
            <a:r>
              <a:rPr lang="en-AU" sz="800" dirty="0">
                <a:solidFill>
                  <a:srgbClr val="FFFF00"/>
                </a:solidFill>
              </a:rPr>
              <a:t>, Brisbane, AUSTRALIA</a:t>
            </a:r>
          </a:p>
        </p:txBody>
      </p:sp>
      <p:sp>
        <p:nvSpPr>
          <p:cNvPr id="14" name="TextBox 13">
            <a:extLst>
              <a:ext uri="{FF2B5EF4-FFF2-40B4-BE49-F238E27FC236}">
                <a16:creationId xmlns:a16="http://schemas.microsoft.com/office/drawing/2014/main" id="{E8E7C0FD-F3AD-4AF5-91AC-9E38C4199075}"/>
              </a:ext>
            </a:extLst>
          </p:cNvPr>
          <p:cNvSpPr txBox="1"/>
          <p:nvPr userDrawn="1"/>
        </p:nvSpPr>
        <p:spPr>
          <a:xfrm>
            <a:off x="262767" y="4757490"/>
            <a:ext cx="8618465" cy="276999"/>
          </a:xfrm>
          <a:prstGeom prst="rect">
            <a:avLst/>
          </a:prstGeom>
          <a:noFill/>
        </p:spPr>
        <p:txBody>
          <a:bodyPr wrap="square" rtlCol="0">
            <a:spAutoFit/>
          </a:bodyPr>
          <a:lstStyle/>
          <a:p>
            <a:pPr algn="ctr"/>
            <a:r>
              <a:rPr lang="en-AU" sz="1200" b="1" u="sng" dirty="0">
                <a:solidFill>
                  <a:schemeClr val="bg1"/>
                </a:solidFill>
              </a:rPr>
              <a:t>SA2019.SIGGRAPH.ORG</a:t>
            </a:r>
          </a:p>
        </p:txBody>
      </p:sp>
      <p:cxnSp>
        <p:nvCxnSpPr>
          <p:cNvPr id="16" name="Straight Connector 15">
            <a:extLst>
              <a:ext uri="{FF2B5EF4-FFF2-40B4-BE49-F238E27FC236}">
                <a16:creationId xmlns:a16="http://schemas.microsoft.com/office/drawing/2014/main" id="{DD30EE3F-EADC-433F-9595-E182F54FBFDF}"/>
              </a:ext>
            </a:extLst>
          </p:cNvPr>
          <p:cNvCxnSpPr/>
          <p:nvPr userDrawn="1"/>
        </p:nvCxnSpPr>
        <p:spPr>
          <a:xfrm>
            <a:off x="-5754" y="4748786"/>
            <a:ext cx="9152843" cy="0"/>
          </a:xfrm>
          <a:prstGeom prst="line">
            <a:avLst/>
          </a:prstGeom>
          <a:ln w="63500">
            <a:solidFill>
              <a:srgbClr val="F7C80A"/>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971F218D-68C7-4D4D-AEF2-37BB7DA1480E}"/>
              </a:ext>
            </a:extLst>
          </p:cNvPr>
          <p:cNvPicPr>
            <a:picLocks noChangeAspect="1"/>
          </p:cNvPicPr>
          <p:nvPr userDrawn="1"/>
        </p:nvPicPr>
        <p:blipFill>
          <a:blip r:embed="rId18">
            <a:extLst>
              <a:ext uri="{BEBA8EAE-BF5A-486C-A8C5-ECC9F3942E4B}">
                <a14:imgProps xmlns:a14="http://schemas.microsoft.com/office/drawing/2010/main">
                  <a14:imgLayer r:embed="rId19">
                    <a14:imgEffect>
                      <a14:sharpenSoften amount="100000"/>
                    </a14:imgEffect>
                  </a14:imgLayer>
                </a14:imgProps>
              </a:ext>
            </a:extLst>
          </a:blip>
          <a:stretch>
            <a:fillRect/>
          </a:stretch>
        </p:blipFill>
        <p:spPr>
          <a:xfrm>
            <a:off x="8589880" y="4786662"/>
            <a:ext cx="323218" cy="323218"/>
          </a:xfrm>
          <a:prstGeom prst="rect">
            <a:avLst/>
          </a:prstGeom>
        </p:spPr>
      </p:pic>
      <p:pic>
        <p:nvPicPr>
          <p:cNvPr id="33" name="Picture 32">
            <a:extLst>
              <a:ext uri="{FF2B5EF4-FFF2-40B4-BE49-F238E27FC236}">
                <a16:creationId xmlns:a16="http://schemas.microsoft.com/office/drawing/2014/main" id="{1F30BD9A-7D45-4D67-8A67-86C66F94128A}"/>
              </a:ext>
            </a:extLst>
          </p:cNvPr>
          <p:cNvPicPr>
            <a:picLocks noChangeAspect="1"/>
          </p:cNvPicPr>
          <p:nvPr userDrawn="1"/>
        </p:nvPicPr>
        <p:blipFill>
          <a:blip r:embed="rId20">
            <a:extLst>
              <a:ext uri="{BEBA8EAE-BF5A-486C-A8C5-ECC9F3942E4B}">
                <a14:imgProps xmlns:a14="http://schemas.microsoft.com/office/drawing/2010/main">
                  <a14:imgLayer r:embed="rId21">
                    <a14:imgEffect>
                      <a14:sharpenSoften amount="100000"/>
                    </a14:imgEffect>
                  </a14:imgLayer>
                </a14:imgProps>
              </a:ext>
            </a:extLst>
          </a:blip>
          <a:stretch>
            <a:fillRect/>
          </a:stretch>
        </p:blipFill>
        <p:spPr>
          <a:xfrm>
            <a:off x="8343952" y="4816958"/>
            <a:ext cx="278979" cy="278979"/>
          </a:xfrm>
          <a:prstGeom prst="rect">
            <a:avLst/>
          </a:prstGeom>
        </p:spPr>
      </p:pic>
      <p:sp>
        <p:nvSpPr>
          <p:cNvPr id="4" name="Slide Number Placeholder 3">
            <a:extLst>
              <a:ext uri="{FF2B5EF4-FFF2-40B4-BE49-F238E27FC236}">
                <a16:creationId xmlns:a16="http://schemas.microsoft.com/office/drawing/2014/main" id="{17382C7C-3AD7-42DA-AED6-784B6E2E0D29}"/>
              </a:ext>
            </a:extLst>
          </p:cNvPr>
          <p:cNvSpPr>
            <a:spLocks noGrp="1"/>
          </p:cNvSpPr>
          <p:nvPr>
            <p:ph type="sldNum" sz="quarter" idx="4"/>
          </p:nvPr>
        </p:nvSpPr>
        <p:spPr>
          <a:xfrm>
            <a:off x="-11250" y="4825620"/>
            <a:ext cx="418919" cy="274637"/>
          </a:xfrm>
          <a:prstGeom prst="rect">
            <a:avLst/>
          </a:prstGeom>
        </p:spPr>
        <p:txBody>
          <a:bodyPr vert="horz" lIns="91440" tIns="45720" rIns="91440" bIns="45720" rtlCol="0" anchor="ctr"/>
          <a:lstStyle>
            <a:lvl1pPr algn="r">
              <a:defRPr sz="1200">
                <a:solidFill>
                  <a:schemeClr val="bg2"/>
                </a:solidFill>
              </a:defRPr>
            </a:lvl1pPr>
          </a:lstStyle>
          <a:p>
            <a:fld id="{633C83D0-34A7-4D53-98A8-1F15A79A3D0A}" type="slidenum">
              <a:rPr lang="en-US" smtClean="0"/>
              <a:pPr/>
              <a:t>‹#›</a:t>
            </a:fld>
            <a:endParaRPr lang="en-US" dirty="0"/>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83" r:id="rId3"/>
    <p:sldLayoutId id="2147483655" r:id="rId4"/>
    <p:sldLayoutId id="2147483689" r:id="rId5"/>
    <p:sldLayoutId id="2147483687" r:id="rId6"/>
    <p:sldLayoutId id="2147483680" r:id="rId7"/>
    <p:sldLayoutId id="2147483679" r:id="rId8"/>
    <p:sldLayoutId id="2147483661" r:id="rId9"/>
    <p:sldLayoutId id="2147483663" r:id="rId10"/>
    <p:sldLayoutId id="2147483685" r:id="rId11"/>
    <p:sldLayoutId id="2147483664" r:id="rId12"/>
    <p:sldLayoutId id="2147483686" r:id="rId13"/>
    <p:sldLayoutId id="2147483667" r:id="rId14"/>
    <p:sldLayoutId id="2147483665" r:id="rId15"/>
    <p:sldLayoutId id="2147483682" r:id="rId16"/>
  </p:sldLayoutIdLst>
  <p:hf hd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13B73-6855-45E6-A5D1-EA83E3940806}"/>
              </a:ext>
            </a:extLst>
          </p:cNvPr>
          <p:cNvSpPr>
            <a:spLocks noGrp="1"/>
          </p:cNvSpPr>
          <p:nvPr>
            <p:ph type="ctrTitle"/>
          </p:nvPr>
        </p:nvSpPr>
        <p:spPr/>
        <p:txBody>
          <a:bodyPr>
            <a:noAutofit/>
          </a:bodyPr>
          <a:lstStyle/>
          <a:p>
            <a:r>
              <a:rPr lang="en-AU" sz="3600" dirty="0"/>
              <a:t>Staged Metaprogramming</a:t>
            </a:r>
            <a:br>
              <a:rPr lang="en-AU" sz="3600" dirty="0"/>
            </a:br>
            <a:r>
              <a:rPr lang="en-AU" sz="3600" dirty="0"/>
              <a:t>for Shader System Development</a:t>
            </a:r>
          </a:p>
        </p:txBody>
      </p:sp>
      <p:sp>
        <p:nvSpPr>
          <p:cNvPr id="5" name="Subtitle 4">
            <a:extLst>
              <a:ext uri="{FF2B5EF4-FFF2-40B4-BE49-F238E27FC236}">
                <a16:creationId xmlns:a16="http://schemas.microsoft.com/office/drawing/2014/main" id="{50BB4D3A-0409-4159-96E7-B7406120CF1E}"/>
              </a:ext>
            </a:extLst>
          </p:cNvPr>
          <p:cNvSpPr>
            <a:spLocks noGrp="1"/>
          </p:cNvSpPr>
          <p:nvPr>
            <p:ph type="subTitle" idx="1"/>
          </p:nvPr>
        </p:nvSpPr>
        <p:spPr>
          <a:xfrm>
            <a:off x="276522" y="3514532"/>
            <a:ext cx="8867478" cy="899590"/>
          </a:xfrm>
        </p:spPr>
        <p:txBody>
          <a:bodyPr>
            <a:normAutofit/>
          </a:bodyPr>
          <a:lstStyle/>
          <a:p>
            <a:pPr>
              <a:lnSpc>
                <a:spcPct val="100000"/>
              </a:lnSpc>
              <a:spcBef>
                <a:spcPts val="0"/>
              </a:spcBef>
            </a:pPr>
            <a:r>
              <a:rPr lang="en-AU" dirty="0"/>
              <a:t>Kerry A. Seitz, Jr.,* Tim Foley,†</a:t>
            </a:r>
          </a:p>
          <a:p>
            <a:pPr>
              <a:lnSpc>
                <a:spcPct val="100000"/>
              </a:lnSpc>
              <a:spcBef>
                <a:spcPts val="0"/>
              </a:spcBef>
            </a:pPr>
            <a:r>
              <a:rPr lang="en-AU" dirty="0" err="1"/>
              <a:t>Serban</a:t>
            </a:r>
            <a:r>
              <a:rPr lang="en-AU" dirty="0"/>
              <a:t> D. </a:t>
            </a:r>
            <a:r>
              <a:rPr lang="en-AU" dirty="0" err="1"/>
              <a:t>Porumbescu</a:t>
            </a:r>
            <a:r>
              <a:rPr lang="en-AU" dirty="0"/>
              <a:t>,* and John D. Owens*</a:t>
            </a:r>
          </a:p>
        </p:txBody>
      </p:sp>
      <p:pic>
        <p:nvPicPr>
          <p:cNvPr id="7" name="Picture 20" descr="http://ucdavis.edu/local_resources/images/common/ucdavis_logo.png">
            <a:extLst>
              <a:ext uri="{FF2B5EF4-FFF2-40B4-BE49-F238E27FC236}">
                <a16:creationId xmlns:a16="http://schemas.microsoft.com/office/drawing/2014/main" id="{DC2EED25-EABA-49D9-B688-8E454F6F7E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250" y="4442193"/>
            <a:ext cx="1966822" cy="510618"/>
          </a:xfrm>
          <a:prstGeom prst="rect">
            <a:avLst/>
          </a:prstGeom>
          <a:noFill/>
        </p:spPr>
      </p:pic>
      <p:pic>
        <p:nvPicPr>
          <p:cNvPr id="1028" name="Picture 4" descr="Image result for nvidia logo">
            <a:extLst>
              <a:ext uri="{FF2B5EF4-FFF2-40B4-BE49-F238E27FC236}">
                <a16:creationId xmlns:a16="http://schemas.microsoft.com/office/drawing/2014/main" id="{2ECD5700-2A42-47AE-AC35-AB3230A4D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702" y="4446435"/>
            <a:ext cx="649224" cy="50637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4">
            <a:extLst>
              <a:ext uri="{FF2B5EF4-FFF2-40B4-BE49-F238E27FC236}">
                <a16:creationId xmlns:a16="http://schemas.microsoft.com/office/drawing/2014/main" id="{E47EF70E-4EFE-4149-9AFB-AC0204D8ED2D}"/>
              </a:ext>
            </a:extLst>
          </p:cNvPr>
          <p:cNvSpPr txBox="1">
            <a:spLocks/>
          </p:cNvSpPr>
          <p:nvPr/>
        </p:nvSpPr>
        <p:spPr>
          <a:xfrm>
            <a:off x="5879473" y="4332931"/>
            <a:ext cx="235194" cy="39541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200" b="1" kern="1200">
                <a:solidFill>
                  <a:srgbClr val="F7C90E"/>
                </a:solidFill>
                <a:latin typeface="+mn-lt"/>
                <a:ea typeface="+mn-ea"/>
                <a:cs typeface="+mn-cs"/>
              </a:defRPr>
            </a:lvl1pPr>
            <a:lvl2pPr marL="4572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100000"/>
              </a:lnSpc>
              <a:spcBef>
                <a:spcPts val="0"/>
              </a:spcBef>
            </a:pPr>
            <a:r>
              <a:rPr lang="en-AU" sz="2400" dirty="0">
                <a:solidFill>
                  <a:schemeClr val="tx1"/>
                </a:solidFill>
              </a:rPr>
              <a:t>*</a:t>
            </a:r>
          </a:p>
        </p:txBody>
      </p:sp>
      <p:sp>
        <p:nvSpPr>
          <p:cNvPr id="8" name="Subtitle 4">
            <a:extLst>
              <a:ext uri="{FF2B5EF4-FFF2-40B4-BE49-F238E27FC236}">
                <a16:creationId xmlns:a16="http://schemas.microsoft.com/office/drawing/2014/main" id="{78B03F34-D4E0-4088-8354-4837A5154371}"/>
              </a:ext>
            </a:extLst>
          </p:cNvPr>
          <p:cNvSpPr txBox="1">
            <a:spLocks/>
          </p:cNvSpPr>
          <p:nvPr/>
        </p:nvSpPr>
        <p:spPr>
          <a:xfrm>
            <a:off x="8209911" y="4332931"/>
            <a:ext cx="235194" cy="395415"/>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itchFamily="34" charset="0"/>
              <a:buNone/>
              <a:defRPr sz="2200" b="1" kern="1200">
                <a:solidFill>
                  <a:srgbClr val="F7C90E"/>
                </a:solidFill>
                <a:latin typeface="+mn-lt"/>
                <a:ea typeface="+mn-ea"/>
                <a:cs typeface="+mn-cs"/>
              </a:defRPr>
            </a:lvl1pPr>
            <a:lvl2pPr marL="4572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Calibri"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Calibri"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100000"/>
              </a:lnSpc>
              <a:spcBef>
                <a:spcPts val="0"/>
              </a:spcBef>
            </a:pPr>
            <a:r>
              <a:rPr lang="en-AU" sz="2400" dirty="0">
                <a:solidFill>
                  <a:schemeClr val="tx1"/>
                </a:solidFill>
              </a:rPr>
              <a:t>†</a:t>
            </a:r>
          </a:p>
        </p:txBody>
      </p:sp>
    </p:spTree>
    <p:extLst>
      <p:ext uri="{BB962C8B-B14F-4D97-AF65-F5344CB8AC3E}">
        <p14:creationId xmlns:p14="http://schemas.microsoft.com/office/powerpoint/2010/main" val="3273195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7" name="Content Placeholder 6"/>
          <p:cNvSpPr>
            <a:spLocks noGrp="1"/>
          </p:cNvSpPr>
          <p:nvPr>
            <p:ph idx="1"/>
          </p:nvPr>
        </p:nvSpPr>
        <p:spPr>
          <a:xfrm>
            <a:off x="381154" y="774552"/>
            <a:ext cx="5506528" cy="4257938"/>
          </a:xfrm>
          <a:ln w="28575">
            <a:solidFill>
              <a:schemeClr val="accent1"/>
            </a:solidFill>
          </a:ln>
        </p:spPr>
        <p:txBody>
          <a:bodyPr>
            <a:normAutofit fontScale="92500" lnSpcReduction="20000"/>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{“Light Direction”, </a:t>
            </a:r>
            <a:r>
              <a:rPr lang="en-US" sz="1200" dirty="0">
                <a:solidFill>
                  <a:schemeClr val="accent2">
                    <a:lumMod val="60000"/>
                    <a:lumOff val="40000"/>
                  </a:schemeClr>
                </a:solidFill>
                <a:latin typeface="Consolas" panose="020B0609020204030204" pitchFamily="49" charset="0"/>
                <a:cs typeface="Arial" panose="020B0604020202020204" pitchFamily="34" charset="0"/>
              </a:rPr>
              <a:t>Vector</a:t>
            </a:r>
            <a:r>
              <a:rPr lang="en-US" sz="1200" dirty="0">
                <a:latin typeface="Consolas" panose="020B0609020204030204" pitchFamily="49" charset="0"/>
                <a:cs typeface="Arial" panose="020B0604020202020204" pitchFamily="34" charset="0"/>
              </a:rPr>
              <a:t>} = (0,0,0)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#pragma </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multi_compile</a:t>
            </a:r>
            <a:r>
              <a:rPr lang="en-US" sz="1200" dirty="0">
                <a:latin typeface="Consolas" panose="020B0609020204030204" pitchFamily="49" charset="0"/>
                <a:cs typeface="Arial" panose="020B0604020202020204" pitchFamily="34" charset="0"/>
              </a:rPr>
              <a:t> STANDARD SUBSURFACE CLOTH</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None/>
            </a:pPr>
            <a:r>
              <a:rPr lang="en-US" sz="1200" dirty="0">
                <a:latin typeface="Consolas" panose="020B0609020204030204" pitchFamily="49" charset="0"/>
                <a:cs typeface="Arial" panose="020B0604020202020204" pitchFamily="34" charset="0"/>
              </a:rPr>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10</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AU" sz="1600" dirty="0"/>
          </a:p>
          <a:p>
            <a:r>
              <a:rPr lang="en-AU" sz="1600" dirty="0">
                <a:solidFill>
                  <a:schemeClr val="bg1">
                    <a:lumMod val="50000"/>
                  </a:schemeClr>
                </a:solidFill>
              </a:rPr>
              <a:t>Custom #pragma syntax enables </a:t>
            </a:r>
            <a:r>
              <a:rPr lang="en-AU" sz="1600" dirty="0" err="1">
                <a:solidFill>
                  <a:schemeClr val="bg1">
                    <a:lumMod val="50000"/>
                  </a:schemeClr>
                </a:solidFill>
              </a:rPr>
              <a:t>ShaderLab</a:t>
            </a:r>
            <a:r>
              <a:rPr lang="en-AU" sz="1600" dirty="0">
                <a:solidFill>
                  <a:schemeClr val="bg1">
                    <a:lumMod val="50000"/>
                  </a:schemeClr>
                </a:solidFill>
              </a:rPr>
              <a:t> compiler to automatically generate specialized variants</a:t>
            </a:r>
          </a:p>
          <a:p>
            <a:endParaRPr lang="en-AU" sz="1600" dirty="0"/>
          </a:p>
          <a:p>
            <a:r>
              <a:rPr lang="en-AU" sz="1600" dirty="0"/>
              <a:t>Use a “</a:t>
            </a:r>
            <a:r>
              <a:rPr lang="en-AU" sz="1600" dirty="0" err="1"/>
              <a:t>stringly</a:t>
            </a:r>
            <a:r>
              <a:rPr lang="en-AU" sz="1600" dirty="0"/>
              <a:t>-typed” interface to set parameters:</a:t>
            </a:r>
          </a:p>
          <a:p>
            <a:pPr lvl="1"/>
            <a:endParaRPr lang="en-AU" sz="1200" dirty="0"/>
          </a:p>
          <a:p>
            <a:pPr marL="216000" lvl="1" indent="0">
              <a:buNone/>
            </a:pPr>
            <a:r>
              <a:rPr lang="en-AU" sz="1200" dirty="0" err="1"/>
              <a:t>Shader.SetVector</a:t>
            </a:r>
            <a:r>
              <a:rPr lang="en-AU" sz="1200" dirty="0"/>
              <a:t>(“</a:t>
            </a:r>
            <a:r>
              <a:rPr lang="en-AU" sz="1200" dirty="0" err="1"/>
              <a:t>lightDirection</a:t>
            </a:r>
            <a:r>
              <a:rPr lang="en-AU" sz="1200" dirty="0"/>
              <a:t>”,</a:t>
            </a:r>
          </a:p>
          <a:p>
            <a:pPr marL="216000" lvl="1" indent="0">
              <a:buNone/>
            </a:pPr>
            <a:r>
              <a:rPr lang="en-AU" sz="1200" dirty="0"/>
              <a:t>    </a:t>
            </a:r>
            <a:r>
              <a:rPr lang="en-AU" sz="1200" dirty="0">
                <a:solidFill>
                  <a:schemeClr val="accent2">
                    <a:lumMod val="60000"/>
                    <a:lumOff val="40000"/>
                  </a:schemeClr>
                </a:solidFill>
              </a:rPr>
              <a:t>Vector4</a:t>
            </a:r>
            <a:r>
              <a:rPr lang="en-AU" sz="1200" dirty="0"/>
              <a:t>(1.0, 1.0, 1.0, 1.0);</a:t>
            </a:r>
          </a:p>
        </p:txBody>
      </p:sp>
      <p:sp>
        <p:nvSpPr>
          <p:cNvPr id="9" name="Speech Bubble: Rectangle with Corners Rounded 8">
            <a:extLst>
              <a:ext uri="{FF2B5EF4-FFF2-40B4-BE49-F238E27FC236}">
                <a16:creationId xmlns:a16="http://schemas.microsoft.com/office/drawing/2014/main" id="{556E47F6-CC6E-4951-8BD4-4424D36373C9}"/>
              </a:ext>
            </a:extLst>
          </p:cNvPr>
          <p:cNvSpPr/>
          <p:nvPr/>
        </p:nvSpPr>
        <p:spPr>
          <a:xfrm>
            <a:off x="3348537" y="1910131"/>
            <a:ext cx="2489573" cy="931157"/>
          </a:xfrm>
          <a:prstGeom prst="wedgeRoundRectCallout">
            <a:avLst>
              <a:gd name="adj1" fmla="val -87565"/>
              <a:gd name="adj2" fmla="val -2457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a:p>
            <a:pPr algn="ctr"/>
            <a:r>
              <a:rPr lang="en-US" dirty="0" err="1"/>
              <a:t>lightDirection</a:t>
            </a:r>
            <a:r>
              <a:rPr lang="en-US" dirty="0"/>
              <a:t> is a float3, not a float4</a:t>
            </a:r>
          </a:p>
        </p:txBody>
      </p:sp>
      <p:sp>
        <p:nvSpPr>
          <p:cNvPr id="8" name="Speech Bubble: Rectangle with Corners Rounded 7">
            <a:extLst>
              <a:ext uri="{FF2B5EF4-FFF2-40B4-BE49-F238E27FC236}">
                <a16:creationId xmlns:a16="http://schemas.microsoft.com/office/drawing/2014/main" id="{5C480D86-49E6-43BE-9F9F-57088DD76EFE}"/>
              </a:ext>
            </a:extLst>
          </p:cNvPr>
          <p:cNvSpPr/>
          <p:nvPr/>
        </p:nvSpPr>
        <p:spPr>
          <a:xfrm>
            <a:off x="3348537" y="1910131"/>
            <a:ext cx="2489573" cy="931157"/>
          </a:xfrm>
          <a:prstGeom prst="wedgeRoundRectCallout">
            <a:avLst>
              <a:gd name="adj1" fmla="val 66389"/>
              <a:gd name="adj2" fmla="val 108659"/>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Bug!!!</a:t>
            </a:r>
          </a:p>
          <a:p>
            <a:pPr algn="ctr"/>
            <a:r>
              <a:rPr lang="en-US" dirty="0" err="1"/>
              <a:t>lightDirection</a:t>
            </a:r>
            <a:r>
              <a:rPr lang="en-US" dirty="0"/>
              <a:t> is a float3, not a float4</a:t>
            </a:r>
          </a:p>
        </p:txBody>
      </p:sp>
    </p:spTree>
    <p:extLst>
      <p:ext uri="{BB962C8B-B14F-4D97-AF65-F5344CB8AC3E}">
        <p14:creationId xmlns:p14="http://schemas.microsoft.com/office/powerpoint/2010/main" val="39571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EA18-8A74-430A-9802-D3E2A0A395FE}"/>
              </a:ext>
            </a:extLst>
          </p:cNvPr>
          <p:cNvSpPr>
            <a:spLocks noGrp="1"/>
          </p:cNvSpPr>
          <p:nvPr>
            <p:ph type="title"/>
          </p:nvPr>
        </p:nvSpPr>
        <p:spPr/>
        <p:txBody>
          <a:bodyPr>
            <a:noAutofit/>
          </a:bodyPr>
          <a:lstStyle/>
          <a:p>
            <a:r>
              <a:rPr lang="en-US" sz="2400" dirty="0"/>
              <a:t>Methods with greater capability require greater effort to use</a:t>
            </a:r>
          </a:p>
        </p:txBody>
      </p:sp>
      <p:cxnSp>
        <p:nvCxnSpPr>
          <p:cNvPr id="26" name="Straight Arrow Connector 25">
            <a:extLst>
              <a:ext uri="{FF2B5EF4-FFF2-40B4-BE49-F238E27FC236}">
                <a16:creationId xmlns:a16="http://schemas.microsoft.com/office/drawing/2014/main" id="{47A2B052-442F-4383-BA4C-B783DBB2871E}"/>
              </a:ext>
            </a:extLst>
          </p:cNvPr>
          <p:cNvCxnSpPr>
            <a:cxnSpLocks/>
          </p:cNvCxnSpPr>
          <p:nvPr/>
        </p:nvCxnSpPr>
        <p:spPr>
          <a:xfrm>
            <a:off x="1509367" y="4303920"/>
            <a:ext cx="5857875"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89EA33-7C2F-4571-BFEC-42BC38B659F5}"/>
              </a:ext>
            </a:extLst>
          </p:cNvPr>
          <p:cNvCxnSpPr>
            <a:cxnSpLocks/>
          </p:cNvCxnSpPr>
          <p:nvPr/>
        </p:nvCxnSpPr>
        <p:spPr>
          <a:xfrm flipV="1">
            <a:off x="1548765" y="806340"/>
            <a:ext cx="0" cy="349758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F58B9E3-E610-4FC0-A225-3C83F8D118B8}"/>
              </a:ext>
            </a:extLst>
          </p:cNvPr>
          <p:cNvSpPr txBox="1">
            <a:spLocks/>
          </p:cNvSpPr>
          <p:nvPr/>
        </p:nvSpPr>
        <p:spPr>
          <a:xfrm>
            <a:off x="3709035" y="4308151"/>
            <a:ext cx="1725930"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Effort to use</a:t>
            </a:r>
          </a:p>
        </p:txBody>
      </p:sp>
      <p:sp>
        <p:nvSpPr>
          <p:cNvPr id="47" name="Title 1">
            <a:extLst>
              <a:ext uri="{FF2B5EF4-FFF2-40B4-BE49-F238E27FC236}">
                <a16:creationId xmlns:a16="http://schemas.microsoft.com/office/drawing/2014/main" id="{7D5F63B9-673D-4566-8A05-F47D11955FA0}"/>
              </a:ext>
            </a:extLst>
          </p:cNvPr>
          <p:cNvSpPr txBox="1">
            <a:spLocks/>
          </p:cNvSpPr>
          <p:nvPr/>
        </p:nvSpPr>
        <p:spPr>
          <a:xfrm>
            <a:off x="1" y="2278505"/>
            <a:ext cx="1434464"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Capability</a:t>
            </a:r>
          </a:p>
        </p:txBody>
      </p:sp>
      <p:grpSp>
        <p:nvGrpSpPr>
          <p:cNvPr id="50" name="Group 49">
            <a:extLst>
              <a:ext uri="{FF2B5EF4-FFF2-40B4-BE49-F238E27FC236}">
                <a16:creationId xmlns:a16="http://schemas.microsoft.com/office/drawing/2014/main" id="{E883CE64-382D-486D-A165-9154AAD24F31}"/>
              </a:ext>
            </a:extLst>
          </p:cNvPr>
          <p:cNvGrpSpPr/>
          <p:nvPr/>
        </p:nvGrpSpPr>
        <p:grpSpPr>
          <a:xfrm>
            <a:off x="1577341" y="3264850"/>
            <a:ext cx="1343024" cy="692714"/>
            <a:chOff x="2560322" y="4201903"/>
            <a:chExt cx="1790698" cy="923618"/>
          </a:xfrm>
        </p:grpSpPr>
        <p:sp>
          <p:nvSpPr>
            <p:cNvPr id="36" name="Oval 35">
              <a:extLst>
                <a:ext uri="{FF2B5EF4-FFF2-40B4-BE49-F238E27FC236}">
                  <a16:creationId xmlns:a16="http://schemas.microsoft.com/office/drawing/2014/main" id="{A1005302-BBFA-49D9-A706-16E1A18D98CF}"/>
                </a:ext>
              </a:extLst>
            </p:cNvPr>
            <p:cNvSpPr/>
            <p:nvPr/>
          </p:nvSpPr>
          <p:spPr>
            <a:xfrm>
              <a:off x="3299461" y="4853941"/>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itle 1">
              <a:extLst>
                <a:ext uri="{FF2B5EF4-FFF2-40B4-BE49-F238E27FC236}">
                  <a16:creationId xmlns:a16="http://schemas.microsoft.com/office/drawing/2014/main" id="{01CA586F-355A-490D-A0A9-F8C7CBA1D8CB}"/>
                </a:ext>
              </a:extLst>
            </p:cNvPr>
            <p:cNvSpPr txBox="1">
              <a:spLocks/>
            </p:cNvSpPr>
            <p:nvPr/>
          </p:nvSpPr>
          <p:spPr>
            <a:xfrm>
              <a:off x="2560322" y="4201903"/>
              <a:ext cx="1790698"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 Preprocessor</a:t>
              </a:r>
            </a:p>
            <a:p>
              <a:pPr algn="ctr"/>
              <a:r>
                <a:rPr lang="en-US" sz="1200" dirty="0">
                  <a:solidFill>
                    <a:schemeClr val="bg1"/>
                  </a:solidFill>
                </a:rPr>
                <a:t>Functionality</a:t>
              </a:r>
            </a:p>
          </p:txBody>
        </p:sp>
      </p:grpSp>
      <p:grpSp>
        <p:nvGrpSpPr>
          <p:cNvPr id="49" name="Group 48">
            <a:extLst>
              <a:ext uri="{FF2B5EF4-FFF2-40B4-BE49-F238E27FC236}">
                <a16:creationId xmlns:a16="http://schemas.microsoft.com/office/drawing/2014/main" id="{B75EF70F-767A-4B79-BFF0-27737E53BDF4}"/>
              </a:ext>
            </a:extLst>
          </p:cNvPr>
          <p:cNvGrpSpPr/>
          <p:nvPr/>
        </p:nvGrpSpPr>
        <p:grpSpPr>
          <a:xfrm>
            <a:off x="3059495" y="2363804"/>
            <a:ext cx="1291587" cy="692714"/>
            <a:chOff x="4309115" y="3174678"/>
            <a:chExt cx="1722116" cy="923618"/>
          </a:xfrm>
        </p:grpSpPr>
        <p:sp>
          <p:nvSpPr>
            <p:cNvPr id="54" name="Oval 53">
              <a:extLst>
                <a:ext uri="{FF2B5EF4-FFF2-40B4-BE49-F238E27FC236}">
                  <a16:creationId xmlns:a16="http://schemas.microsoft.com/office/drawing/2014/main" id="{257A14BE-3B26-42FC-9F7B-FDE7495E0350}"/>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5" name="Title 1">
              <a:extLst>
                <a:ext uri="{FF2B5EF4-FFF2-40B4-BE49-F238E27FC236}">
                  <a16:creationId xmlns:a16="http://schemas.microsoft.com/office/drawing/2014/main" id="{483A1542-14B2-4BBC-B149-B864F439B4C4}"/>
                </a:ext>
              </a:extLst>
            </p:cNvPr>
            <p:cNvSpPr txBox="1">
              <a:spLocks/>
            </p:cNvSpPr>
            <p:nvPr/>
          </p:nvSpPr>
          <p:spPr>
            <a:xfrm>
              <a:off x="4309115" y="3174678"/>
              <a:ext cx="172211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with Embedded HLSL</a:t>
              </a:r>
            </a:p>
          </p:txBody>
        </p:sp>
      </p:grpSp>
      <p:grpSp>
        <p:nvGrpSpPr>
          <p:cNvPr id="51" name="Group 50">
            <a:extLst>
              <a:ext uri="{FF2B5EF4-FFF2-40B4-BE49-F238E27FC236}">
                <a16:creationId xmlns:a16="http://schemas.microsoft.com/office/drawing/2014/main" id="{010625A2-E516-4A97-ADB2-8E516B317AF4}"/>
              </a:ext>
            </a:extLst>
          </p:cNvPr>
          <p:cNvGrpSpPr/>
          <p:nvPr/>
        </p:nvGrpSpPr>
        <p:grpSpPr>
          <a:xfrm>
            <a:off x="4619290" y="1436256"/>
            <a:ext cx="1108713" cy="692714"/>
            <a:chOff x="6004556" y="2251060"/>
            <a:chExt cx="1478284" cy="923618"/>
          </a:xfrm>
        </p:grpSpPr>
        <p:sp>
          <p:nvSpPr>
            <p:cNvPr id="56" name="Oval 55">
              <a:extLst>
                <a:ext uri="{FF2B5EF4-FFF2-40B4-BE49-F238E27FC236}">
                  <a16:creationId xmlns:a16="http://schemas.microsoft.com/office/drawing/2014/main" id="{C9D81589-5CC8-48A0-8C4B-6A855B260178}"/>
                </a:ext>
              </a:extLst>
            </p:cNvPr>
            <p:cNvSpPr/>
            <p:nvPr/>
          </p:nvSpPr>
          <p:spPr>
            <a:xfrm>
              <a:off x="6587488" y="2903098"/>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Title 1">
              <a:extLst>
                <a:ext uri="{FF2B5EF4-FFF2-40B4-BE49-F238E27FC236}">
                  <a16:creationId xmlns:a16="http://schemas.microsoft.com/office/drawing/2014/main" id="{E64B3C66-CC1E-4A7E-9B5D-60E5C6A1C2AC}"/>
                </a:ext>
              </a:extLst>
            </p:cNvPr>
            <p:cNvSpPr txBox="1">
              <a:spLocks/>
            </p:cNvSpPr>
            <p:nvPr/>
          </p:nvSpPr>
          <p:spPr>
            <a:xfrm>
              <a:off x="6004556" y="2251060"/>
              <a:ext cx="1478284"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 HLSL Manipulation</a:t>
              </a:r>
            </a:p>
          </p:txBody>
        </p:sp>
      </p:grpSp>
      <p:grpSp>
        <p:nvGrpSpPr>
          <p:cNvPr id="52" name="Group 51">
            <a:extLst>
              <a:ext uri="{FF2B5EF4-FFF2-40B4-BE49-F238E27FC236}">
                <a16:creationId xmlns:a16="http://schemas.microsoft.com/office/drawing/2014/main" id="{8B5822E4-0A61-45B7-A5AF-F4DC7B2DA434}"/>
              </a:ext>
            </a:extLst>
          </p:cNvPr>
          <p:cNvGrpSpPr/>
          <p:nvPr/>
        </p:nvGrpSpPr>
        <p:grpSpPr>
          <a:xfrm>
            <a:off x="6042284" y="595675"/>
            <a:ext cx="971547" cy="692714"/>
            <a:chOff x="7783837" y="1237972"/>
            <a:chExt cx="1295396" cy="923618"/>
          </a:xfrm>
        </p:grpSpPr>
        <p:sp>
          <p:nvSpPr>
            <p:cNvPr id="58" name="Oval 57">
              <a:extLst>
                <a:ext uri="{FF2B5EF4-FFF2-40B4-BE49-F238E27FC236}">
                  <a16:creationId xmlns:a16="http://schemas.microsoft.com/office/drawing/2014/main" id="{0BC5E54A-A436-4B47-9ECF-11F7637CA275}"/>
                </a:ext>
              </a:extLst>
            </p:cNvPr>
            <p:cNvSpPr/>
            <p:nvPr/>
          </p:nvSpPr>
          <p:spPr>
            <a:xfrm>
              <a:off x="8275325" y="1890010"/>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itle 1">
              <a:extLst>
                <a:ext uri="{FF2B5EF4-FFF2-40B4-BE49-F238E27FC236}">
                  <a16:creationId xmlns:a16="http://schemas.microsoft.com/office/drawing/2014/main" id="{D774B959-77E0-4E92-A522-9C3A9DD5C130}"/>
                </a:ext>
              </a:extLst>
            </p:cNvPr>
            <p:cNvSpPr txBox="1">
              <a:spLocks/>
            </p:cNvSpPr>
            <p:nvPr/>
          </p:nvSpPr>
          <p:spPr>
            <a:xfrm>
              <a:off x="7783837" y="1237972"/>
              <a:ext cx="129539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Compiler Modification</a:t>
              </a:r>
            </a:p>
          </p:txBody>
        </p:sp>
      </p:grpSp>
      <p:sp>
        <p:nvSpPr>
          <p:cNvPr id="29" name="Slide Number Placeholder 4">
            <a:extLst>
              <a:ext uri="{FF2B5EF4-FFF2-40B4-BE49-F238E27FC236}">
                <a16:creationId xmlns:a16="http://schemas.microsoft.com/office/drawing/2014/main" id="{3241B440-C5C9-43C4-9F5F-1D6E6C0FFC39}"/>
              </a:ext>
            </a:extLst>
          </p:cNvPr>
          <p:cNvSpPr txBox="1">
            <a:spLocks/>
          </p:cNvSpPr>
          <p:nvPr/>
        </p:nvSpPr>
        <p:spPr>
          <a:xfrm>
            <a:off x="37593" y="4783931"/>
            <a:ext cx="392713"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11</a:t>
            </a:fld>
            <a:endParaRPr lang="en-AU" sz="1600" dirty="0">
              <a:solidFill>
                <a:schemeClr val="bg2"/>
              </a:solidFill>
            </a:endParaRPr>
          </a:p>
        </p:txBody>
      </p:sp>
      <p:sp>
        <p:nvSpPr>
          <p:cNvPr id="20" name="Oval 19">
            <a:extLst>
              <a:ext uri="{FF2B5EF4-FFF2-40B4-BE49-F238E27FC236}">
                <a16:creationId xmlns:a16="http://schemas.microsoft.com/office/drawing/2014/main" id="{85BB257B-179B-4287-8EC1-3F2C3429E90D}"/>
              </a:ext>
            </a:extLst>
          </p:cNvPr>
          <p:cNvSpPr/>
          <p:nvPr/>
        </p:nvSpPr>
        <p:spPr>
          <a:xfrm>
            <a:off x="2034733" y="682836"/>
            <a:ext cx="1211106" cy="1211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041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Design Goals</a:t>
            </a:r>
          </a:p>
        </p:txBody>
      </p:sp>
    </p:spTree>
    <p:extLst>
      <p:ext uri="{BB962C8B-B14F-4D97-AF65-F5344CB8AC3E}">
        <p14:creationId xmlns:p14="http://schemas.microsoft.com/office/powerpoint/2010/main" val="102882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Design goals</a:t>
            </a:r>
          </a:p>
        </p:txBody>
      </p:sp>
      <p:sp>
        <p:nvSpPr>
          <p:cNvPr id="7" name="Content Placeholder 6"/>
          <p:cNvSpPr>
            <a:spLocks noGrp="1"/>
          </p:cNvSpPr>
          <p:nvPr>
            <p:ph idx="1"/>
          </p:nvPr>
        </p:nvSpPr>
        <p:spPr>
          <a:xfrm>
            <a:off x="354842" y="951311"/>
            <a:ext cx="8526389" cy="3606397"/>
          </a:xfrm>
        </p:spPr>
        <p:txBody>
          <a:bodyPr/>
          <a:lstStyle/>
          <a:p>
            <a:pPr>
              <a:buNone/>
            </a:pPr>
            <a:endParaRPr lang="en-AU" dirty="0"/>
          </a:p>
          <a:p>
            <a:pPr>
              <a:buNone/>
            </a:pPr>
            <a:r>
              <a:rPr lang="en-AU" dirty="0"/>
              <a:t>Minimize implementation effort and maintenance costs</a:t>
            </a:r>
          </a:p>
          <a:p>
            <a:pPr lvl="1"/>
            <a:r>
              <a:rPr lang="en-AU" dirty="0"/>
              <a:t>E.g., we don’t want to build or modify a compiler</a:t>
            </a:r>
          </a:p>
          <a:p>
            <a:endParaRPr lang="en-AU" dirty="0"/>
          </a:p>
          <a:p>
            <a:pPr marL="0" indent="0">
              <a:buNone/>
            </a:pPr>
            <a:r>
              <a:rPr lang="en-AU" dirty="0"/>
              <a:t>Early error detection</a:t>
            </a:r>
          </a:p>
          <a:p>
            <a:pPr lvl="1"/>
            <a:r>
              <a:rPr lang="en-AU" dirty="0"/>
              <a:t>Unlike “</a:t>
            </a:r>
            <a:r>
              <a:rPr lang="en-AU" dirty="0" err="1"/>
              <a:t>stringly</a:t>
            </a:r>
            <a:r>
              <a:rPr lang="en-AU" dirty="0"/>
              <a:t>-typed” interfaces</a:t>
            </a:r>
          </a:p>
          <a:p>
            <a:pPr marL="0" indent="0">
              <a:buNone/>
            </a:pPr>
            <a:endParaRPr lang="en-AU" dirty="0"/>
          </a:p>
          <a:p>
            <a:pPr marL="0" indent="0">
              <a:buNone/>
            </a:pPr>
            <a:r>
              <a:rPr lang="en-AU" dirty="0"/>
              <a:t>Don’t repeat yourself (DRY)</a:t>
            </a:r>
          </a:p>
          <a:p>
            <a:pPr lvl="1"/>
            <a:r>
              <a:rPr lang="en-AU" dirty="0"/>
              <a:t>Avoid repeat declarations of shader parameters, constant buffers, etc.</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13</a:t>
            </a:fld>
            <a:endParaRPr lang="en-AU" sz="1600" dirty="0">
              <a:solidFill>
                <a:schemeClr val="bg2"/>
              </a:solidFill>
            </a:endParaRPr>
          </a:p>
        </p:txBody>
      </p:sp>
    </p:spTree>
    <p:extLst>
      <p:ext uri="{BB962C8B-B14F-4D97-AF65-F5344CB8AC3E}">
        <p14:creationId xmlns:p14="http://schemas.microsoft.com/office/powerpoint/2010/main" val="148991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7">
                                            <p:txEl>
                                              <p:pRg st="4" end="4"/>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Design goals (cont.)</a:t>
            </a:r>
          </a:p>
        </p:txBody>
      </p:sp>
      <p:sp>
        <p:nvSpPr>
          <p:cNvPr id="7" name="Content Placeholder 6"/>
          <p:cNvSpPr>
            <a:spLocks noGrp="1"/>
          </p:cNvSpPr>
          <p:nvPr>
            <p:ph idx="1"/>
          </p:nvPr>
        </p:nvSpPr>
        <p:spPr>
          <a:xfrm>
            <a:off x="354842" y="951311"/>
            <a:ext cx="8526389" cy="3606397"/>
          </a:xfrm>
        </p:spPr>
        <p:txBody>
          <a:bodyPr>
            <a:normAutofit/>
          </a:bodyPr>
          <a:lstStyle/>
          <a:p>
            <a:pPr>
              <a:buNone/>
            </a:pPr>
            <a:endParaRPr lang="en-AU" dirty="0"/>
          </a:p>
          <a:p>
            <a:pPr>
              <a:buNone/>
            </a:pPr>
            <a:r>
              <a:rPr lang="en-AU" dirty="0"/>
              <a:t>Performance</a:t>
            </a:r>
          </a:p>
          <a:p>
            <a:pPr lvl="1"/>
            <a:r>
              <a:rPr lang="en-AU" dirty="0"/>
              <a:t>Minimize overheads to CPU and GPU code</a:t>
            </a:r>
          </a:p>
          <a:p>
            <a:endParaRPr lang="en-AU" dirty="0"/>
          </a:p>
          <a:p>
            <a:pPr marL="0" indent="0">
              <a:buNone/>
            </a:pPr>
            <a:r>
              <a:rPr lang="en-AU" dirty="0"/>
              <a:t>Productivity for artists and technical artists</a:t>
            </a:r>
          </a:p>
          <a:p>
            <a:pPr lvl="1"/>
            <a:r>
              <a:rPr lang="en-AU" dirty="0"/>
              <a:t>Don’t hinder their workflows</a:t>
            </a:r>
          </a:p>
          <a:p>
            <a:pPr marL="0" indent="0">
              <a:buNone/>
            </a:pPr>
            <a:endParaRPr lang="en-AU" dirty="0"/>
          </a:p>
          <a:p>
            <a:pPr marL="0" indent="0">
              <a:buNone/>
            </a:pPr>
            <a:r>
              <a:rPr lang="en-AU" dirty="0"/>
              <a:t>Support options for static and dynamic feature composition</a:t>
            </a:r>
          </a:p>
          <a:p>
            <a:pPr lvl="1"/>
            <a:r>
              <a:rPr lang="en-AU" dirty="0"/>
              <a:t>To explore trade-offs between static and dynamic shader specialization</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14</a:t>
            </a:fld>
            <a:endParaRPr lang="en-AU" sz="1600" dirty="0">
              <a:solidFill>
                <a:schemeClr val="bg2"/>
              </a:solidFill>
            </a:endParaRPr>
          </a:p>
        </p:txBody>
      </p:sp>
    </p:spTree>
    <p:extLst>
      <p:ext uri="{BB962C8B-B14F-4D97-AF65-F5344CB8AC3E}">
        <p14:creationId xmlns:p14="http://schemas.microsoft.com/office/powerpoint/2010/main" val="32119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7">
                                            <p:txEl>
                                              <p:pRg st="4" end="4"/>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EA18-8A74-430A-9802-D3E2A0A395FE}"/>
              </a:ext>
            </a:extLst>
          </p:cNvPr>
          <p:cNvSpPr>
            <a:spLocks noGrp="1"/>
          </p:cNvSpPr>
          <p:nvPr>
            <p:ph type="title"/>
          </p:nvPr>
        </p:nvSpPr>
        <p:spPr/>
        <p:txBody>
          <a:bodyPr>
            <a:noAutofit/>
          </a:bodyPr>
          <a:lstStyle/>
          <a:p>
            <a:r>
              <a:rPr lang="en-US" sz="2400" dirty="0"/>
              <a:t>None of these methods can achieve our goals</a:t>
            </a:r>
          </a:p>
        </p:txBody>
      </p:sp>
      <p:cxnSp>
        <p:nvCxnSpPr>
          <p:cNvPr id="26" name="Straight Arrow Connector 25">
            <a:extLst>
              <a:ext uri="{FF2B5EF4-FFF2-40B4-BE49-F238E27FC236}">
                <a16:creationId xmlns:a16="http://schemas.microsoft.com/office/drawing/2014/main" id="{47A2B052-442F-4383-BA4C-B783DBB2871E}"/>
              </a:ext>
            </a:extLst>
          </p:cNvPr>
          <p:cNvCxnSpPr>
            <a:cxnSpLocks/>
          </p:cNvCxnSpPr>
          <p:nvPr/>
        </p:nvCxnSpPr>
        <p:spPr>
          <a:xfrm>
            <a:off x="1509367" y="4303920"/>
            <a:ext cx="5857875"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89EA33-7C2F-4571-BFEC-42BC38B659F5}"/>
              </a:ext>
            </a:extLst>
          </p:cNvPr>
          <p:cNvCxnSpPr>
            <a:cxnSpLocks/>
          </p:cNvCxnSpPr>
          <p:nvPr/>
        </p:nvCxnSpPr>
        <p:spPr>
          <a:xfrm flipV="1">
            <a:off x="1548765" y="806340"/>
            <a:ext cx="0" cy="349758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F58B9E3-E610-4FC0-A225-3C83F8D118B8}"/>
              </a:ext>
            </a:extLst>
          </p:cNvPr>
          <p:cNvSpPr txBox="1">
            <a:spLocks/>
          </p:cNvSpPr>
          <p:nvPr/>
        </p:nvSpPr>
        <p:spPr>
          <a:xfrm>
            <a:off x="3709035" y="4308151"/>
            <a:ext cx="1725930"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Effort to use</a:t>
            </a:r>
          </a:p>
        </p:txBody>
      </p:sp>
      <p:sp>
        <p:nvSpPr>
          <p:cNvPr id="47" name="Title 1">
            <a:extLst>
              <a:ext uri="{FF2B5EF4-FFF2-40B4-BE49-F238E27FC236}">
                <a16:creationId xmlns:a16="http://schemas.microsoft.com/office/drawing/2014/main" id="{7D5F63B9-673D-4566-8A05-F47D11955FA0}"/>
              </a:ext>
            </a:extLst>
          </p:cNvPr>
          <p:cNvSpPr txBox="1">
            <a:spLocks/>
          </p:cNvSpPr>
          <p:nvPr/>
        </p:nvSpPr>
        <p:spPr>
          <a:xfrm>
            <a:off x="1" y="2278505"/>
            <a:ext cx="1434464"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Capability</a:t>
            </a:r>
          </a:p>
        </p:txBody>
      </p:sp>
      <p:grpSp>
        <p:nvGrpSpPr>
          <p:cNvPr id="50" name="Group 49">
            <a:extLst>
              <a:ext uri="{FF2B5EF4-FFF2-40B4-BE49-F238E27FC236}">
                <a16:creationId xmlns:a16="http://schemas.microsoft.com/office/drawing/2014/main" id="{E883CE64-382D-486D-A165-9154AAD24F31}"/>
              </a:ext>
            </a:extLst>
          </p:cNvPr>
          <p:cNvGrpSpPr/>
          <p:nvPr/>
        </p:nvGrpSpPr>
        <p:grpSpPr>
          <a:xfrm>
            <a:off x="1577341" y="3264850"/>
            <a:ext cx="1343024" cy="692714"/>
            <a:chOff x="2560322" y="4201903"/>
            <a:chExt cx="1790698" cy="923618"/>
          </a:xfrm>
        </p:grpSpPr>
        <p:sp>
          <p:nvSpPr>
            <p:cNvPr id="36" name="Oval 35">
              <a:extLst>
                <a:ext uri="{FF2B5EF4-FFF2-40B4-BE49-F238E27FC236}">
                  <a16:creationId xmlns:a16="http://schemas.microsoft.com/office/drawing/2014/main" id="{A1005302-BBFA-49D9-A706-16E1A18D98CF}"/>
                </a:ext>
              </a:extLst>
            </p:cNvPr>
            <p:cNvSpPr/>
            <p:nvPr/>
          </p:nvSpPr>
          <p:spPr>
            <a:xfrm>
              <a:off x="3299461" y="4853941"/>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itle 1">
              <a:extLst>
                <a:ext uri="{FF2B5EF4-FFF2-40B4-BE49-F238E27FC236}">
                  <a16:creationId xmlns:a16="http://schemas.microsoft.com/office/drawing/2014/main" id="{01CA586F-355A-490D-A0A9-F8C7CBA1D8CB}"/>
                </a:ext>
              </a:extLst>
            </p:cNvPr>
            <p:cNvSpPr txBox="1">
              <a:spLocks/>
            </p:cNvSpPr>
            <p:nvPr/>
          </p:nvSpPr>
          <p:spPr>
            <a:xfrm>
              <a:off x="2560322" y="4201903"/>
              <a:ext cx="1790698"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 Preprocessor</a:t>
              </a:r>
            </a:p>
            <a:p>
              <a:pPr algn="ctr"/>
              <a:r>
                <a:rPr lang="en-US" sz="1200" dirty="0">
                  <a:solidFill>
                    <a:schemeClr val="bg1"/>
                  </a:solidFill>
                </a:rPr>
                <a:t>Functionality</a:t>
              </a:r>
            </a:p>
          </p:txBody>
        </p:sp>
      </p:grpSp>
      <p:grpSp>
        <p:nvGrpSpPr>
          <p:cNvPr id="49" name="Group 48">
            <a:extLst>
              <a:ext uri="{FF2B5EF4-FFF2-40B4-BE49-F238E27FC236}">
                <a16:creationId xmlns:a16="http://schemas.microsoft.com/office/drawing/2014/main" id="{B75EF70F-767A-4B79-BFF0-27737E53BDF4}"/>
              </a:ext>
            </a:extLst>
          </p:cNvPr>
          <p:cNvGrpSpPr/>
          <p:nvPr/>
        </p:nvGrpSpPr>
        <p:grpSpPr>
          <a:xfrm>
            <a:off x="3059495" y="2363804"/>
            <a:ext cx="1291587" cy="692714"/>
            <a:chOff x="4309115" y="3174678"/>
            <a:chExt cx="1722116" cy="923618"/>
          </a:xfrm>
        </p:grpSpPr>
        <p:sp>
          <p:nvSpPr>
            <p:cNvPr id="54" name="Oval 53">
              <a:extLst>
                <a:ext uri="{FF2B5EF4-FFF2-40B4-BE49-F238E27FC236}">
                  <a16:creationId xmlns:a16="http://schemas.microsoft.com/office/drawing/2014/main" id="{257A14BE-3B26-42FC-9F7B-FDE7495E0350}"/>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5" name="Title 1">
              <a:extLst>
                <a:ext uri="{FF2B5EF4-FFF2-40B4-BE49-F238E27FC236}">
                  <a16:creationId xmlns:a16="http://schemas.microsoft.com/office/drawing/2014/main" id="{483A1542-14B2-4BBC-B149-B864F439B4C4}"/>
                </a:ext>
              </a:extLst>
            </p:cNvPr>
            <p:cNvSpPr txBox="1">
              <a:spLocks/>
            </p:cNvSpPr>
            <p:nvPr/>
          </p:nvSpPr>
          <p:spPr>
            <a:xfrm>
              <a:off x="4309115" y="3174678"/>
              <a:ext cx="172211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with Embedded HLSL</a:t>
              </a:r>
            </a:p>
          </p:txBody>
        </p:sp>
      </p:grpSp>
      <p:grpSp>
        <p:nvGrpSpPr>
          <p:cNvPr id="51" name="Group 50">
            <a:extLst>
              <a:ext uri="{FF2B5EF4-FFF2-40B4-BE49-F238E27FC236}">
                <a16:creationId xmlns:a16="http://schemas.microsoft.com/office/drawing/2014/main" id="{010625A2-E516-4A97-ADB2-8E516B317AF4}"/>
              </a:ext>
            </a:extLst>
          </p:cNvPr>
          <p:cNvGrpSpPr/>
          <p:nvPr/>
        </p:nvGrpSpPr>
        <p:grpSpPr>
          <a:xfrm>
            <a:off x="4619290" y="1436256"/>
            <a:ext cx="1108713" cy="692714"/>
            <a:chOff x="6004556" y="2251060"/>
            <a:chExt cx="1478284" cy="923618"/>
          </a:xfrm>
        </p:grpSpPr>
        <p:sp>
          <p:nvSpPr>
            <p:cNvPr id="56" name="Oval 55">
              <a:extLst>
                <a:ext uri="{FF2B5EF4-FFF2-40B4-BE49-F238E27FC236}">
                  <a16:creationId xmlns:a16="http://schemas.microsoft.com/office/drawing/2014/main" id="{C9D81589-5CC8-48A0-8C4B-6A855B260178}"/>
                </a:ext>
              </a:extLst>
            </p:cNvPr>
            <p:cNvSpPr/>
            <p:nvPr/>
          </p:nvSpPr>
          <p:spPr>
            <a:xfrm>
              <a:off x="6587488" y="2903098"/>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Title 1">
              <a:extLst>
                <a:ext uri="{FF2B5EF4-FFF2-40B4-BE49-F238E27FC236}">
                  <a16:creationId xmlns:a16="http://schemas.microsoft.com/office/drawing/2014/main" id="{E64B3C66-CC1E-4A7E-9B5D-60E5C6A1C2AC}"/>
                </a:ext>
              </a:extLst>
            </p:cNvPr>
            <p:cNvSpPr txBox="1">
              <a:spLocks/>
            </p:cNvSpPr>
            <p:nvPr/>
          </p:nvSpPr>
          <p:spPr>
            <a:xfrm>
              <a:off x="6004556" y="2251060"/>
              <a:ext cx="1478284"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 HLSL Manipulation</a:t>
              </a:r>
            </a:p>
          </p:txBody>
        </p:sp>
      </p:grpSp>
      <p:grpSp>
        <p:nvGrpSpPr>
          <p:cNvPr id="52" name="Group 51">
            <a:extLst>
              <a:ext uri="{FF2B5EF4-FFF2-40B4-BE49-F238E27FC236}">
                <a16:creationId xmlns:a16="http://schemas.microsoft.com/office/drawing/2014/main" id="{8B5822E4-0A61-45B7-A5AF-F4DC7B2DA434}"/>
              </a:ext>
            </a:extLst>
          </p:cNvPr>
          <p:cNvGrpSpPr/>
          <p:nvPr/>
        </p:nvGrpSpPr>
        <p:grpSpPr>
          <a:xfrm>
            <a:off x="6042284" y="595675"/>
            <a:ext cx="971547" cy="692714"/>
            <a:chOff x="7783837" y="1237972"/>
            <a:chExt cx="1295396" cy="923618"/>
          </a:xfrm>
        </p:grpSpPr>
        <p:sp>
          <p:nvSpPr>
            <p:cNvPr id="58" name="Oval 57">
              <a:extLst>
                <a:ext uri="{FF2B5EF4-FFF2-40B4-BE49-F238E27FC236}">
                  <a16:creationId xmlns:a16="http://schemas.microsoft.com/office/drawing/2014/main" id="{0BC5E54A-A436-4B47-9ECF-11F7637CA275}"/>
                </a:ext>
              </a:extLst>
            </p:cNvPr>
            <p:cNvSpPr/>
            <p:nvPr/>
          </p:nvSpPr>
          <p:spPr>
            <a:xfrm>
              <a:off x="8275325" y="1890010"/>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itle 1">
              <a:extLst>
                <a:ext uri="{FF2B5EF4-FFF2-40B4-BE49-F238E27FC236}">
                  <a16:creationId xmlns:a16="http://schemas.microsoft.com/office/drawing/2014/main" id="{D774B959-77E0-4E92-A522-9C3A9DD5C130}"/>
                </a:ext>
              </a:extLst>
            </p:cNvPr>
            <p:cNvSpPr txBox="1">
              <a:spLocks/>
            </p:cNvSpPr>
            <p:nvPr/>
          </p:nvSpPr>
          <p:spPr>
            <a:xfrm>
              <a:off x="7783837" y="1237972"/>
              <a:ext cx="129539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Compiler Modification</a:t>
              </a:r>
            </a:p>
          </p:txBody>
        </p:sp>
      </p:grpSp>
      <p:sp>
        <p:nvSpPr>
          <p:cNvPr id="29" name="Slide Number Placeholder 4">
            <a:extLst>
              <a:ext uri="{FF2B5EF4-FFF2-40B4-BE49-F238E27FC236}">
                <a16:creationId xmlns:a16="http://schemas.microsoft.com/office/drawing/2014/main" id="{3241B440-C5C9-43C4-9F5F-1D6E6C0FFC39}"/>
              </a:ext>
            </a:extLst>
          </p:cNvPr>
          <p:cNvSpPr txBox="1">
            <a:spLocks/>
          </p:cNvSpPr>
          <p:nvPr/>
        </p:nvSpPr>
        <p:spPr>
          <a:xfrm>
            <a:off x="37593" y="4783931"/>
            <a:ext cx="392713"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15</a:t>
            </a:fld>
            <a:endParaRPr lang="en-AU" sz="1600" dirty="0">
              <a:solidFill>
                <a:schemeClr val="bg2"/>
              </a:solidFill>
            </a:endParaRPr>
          </a:p>
        </p:txBody>
      </p:sp>
      <p:sp>
        <p:nvSpPr>
          <p:cNvPr id="20" name="Right Brace 19">
            <a:extLst>
              <a:ext uri="{FF2B5EF4-FFF2-40B4-BE49-F238E27FC236}">
                <a16:creationId xmlns:a16="http://schemas.microsoft.com/office/drawing/2014/main" id="{C402A147-B853-4FB2-9FEB-1C4EDE3AB885}"/>
              </a:ext>
            </a:extLst>
          </p:cNvPr>
          <p:cNvSpPr/>
          <p:nvPr/>
        </p:nvSpPr>
        <p:spPr>
          <a:xfrm rot="3507355">
            <a:off x="4361240" y="419503"/>
            <a:ext cx="559118" cy="5031743"/>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chemeClr val="bg1"/>
              </a:solidFill>
            </a:endParaRPr>
          </a:p>
        </p:txBody>
      </p:sp>
      <p:sp>
        <p:nvSpPr>
          <p:cNvPr id="21" name="Title 1">
            <a:extLst>
              <a:ext uri="{FF2B5EF4-FFF2-40B4-BE49-F238E27FC236}">
                <a16:creationId xmlns:a16="http://schemas.microsoft.com/office/drawing/2014/main" id="{0F3F05D2-4E7D-4680-92EB-09C46C63B8D5}"/>
              </a:ext>
            </a:extLst>
          </p:cNvPr>
          <p:cNvSpPr txBox="1">
            <a:spLocks/>
          </p:cNvSpPr>
          <p:nvPr/>
        </p:nvSpPr>
        <p:spPr>
          <a:xfrm>
            <a:off x="3211830" y="3171446"/>
            <a:ext cx="3471850" cy="9460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All make use of metaprogramming</a:t>
            </a:r>
          </a:p>
        </p:txBody>
      </p:sp>
      <p:sp>
        <p:nvSpPr>
          <p:cNvPr id="3" name="Oval 2">
            <a:extLst>
              <a:ext uri="{FF2B5EF4-FFF2-40B4-BE49-F238E27FC236}">
                <a16:creationId xmlns:a16="http://schemas.microsoft.com/office/drawing/2014/main" id="{DC34FD29-DE23-4032-B6C2-17B48A61F382}"/>
              </a:ext>
            </a:extLst>
          </p:cNvPr>
          <p:cNvSpPr/>
          <p:nvPr/>
        </p:nvSpPr>
        <p:spPr>
          <a:xfrm>
            <a:off x="2034733" y="682836"/>
            <a:ext cx="1211106" cy="1211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89FAA44-8CCD-4898-938E-0AF3692C958D}"/>
              </a:ext>
            </a:extLst>
          </p:cNvPr>
          <p:cNvGrpSpPr/>
          <p:nvPr/>
        </p:nvGrpSpPr>
        <p:grpSpPr>
          <a:xfrm>
            <a:off x="1943063" y="943725"/>
            <a:ext cx="1394447" cy="692714"/>
            <a:chOff x="4240542" y="3174678"/>
            <a:chExt cx="1859262" cy="923618"/>
          </a:xfrm>
        </p:grpSpPr>
        <p:sp>
          <p:nvSpPr>
            <p:cNvPr id="28" name="Oval 27">
              <a:extLst>
                <a:ext uri="{FF2B5EF4-FFF2-40B4-BE49-F238E27FC236}">
                  <a16:creationId xmlns:a16="http://schemas.microsoft.com/office/drawing/2014/main" id="{560C28B8-B46E-4E62-8F0B-17E41C503F83}"/>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0" name="Title 1">
              <a:extLst>
                <a:ext uri="{FF2B5EF4-FFF2-40B4-BE49-F238E27FC236}">
                  <a16:creationId xmlns:a16="http://schemas.microsoft.com/office/drawing/2014/main" id="{3CDD2D84-E42B-4F2F-826C-3A0E76D38019}"/>
                </a:ext>
              </a:extLst>
            </p:cNvPr>
            <p:cNvSpPr txBox="1">
              <a:spLocks/>
            </p:cNvSpPr>
            <p:nvPr/>
          </p:nvSpPr>
          <p:spPr>
            <a:xfrm>
              <a:off x="4240542" y="3174678"/>
              <a:ext cx="1859262" cy="615746"/>
            </a:xfrm>
            <a:prstGeom prst="rect">
              <a:avLst/>
            </a:prstGeom>
            <a:ln w="19050">
              <a:noFill/>
            </a:ln>
          </p:spPr>
          <p:txBody>
            <a:bodyPr vert="horz" lIns="68580" tIns="34290" rIns="68580" bIns="34290" rtlCol="0" anchor="ctr" anchorCtr="0">
              <a:normAutofit lnSpcReduction="100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lnSpc>
                  <a:spcPct val="100000"/>
                </a:lnSpc>
              </a:pPr>
              <a:r>
                <a:rPr lang="en-US" sz="2800" dirty="0">
                  <a:solidFill>
                    <a:schemeClr val="bg1"/>
                  </a:solidFill>
                </a:rPr>
                <a:t>?</a:t>
              </a:r>
            </a:p>
          </p:txBody>
        </p:sp>
      </p:grpSp>
    </p:spTree>
    <p:extLst>
      <p:ext uri="{BB962C8B-B14F-4D97-AF65-F5344CB8AC3E}">
        <p14:creationId xmlns:p14="http://schemas.microsoft.com/office/powerpoint/2010/main" val="316655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EA18-8A74-430A-9802-D3E2A0A395FE}"/>
              </a:ext>
            </a:extLst>
          </p:cNvPr>
          <p:cNvSpPr>
            <a:spLocks noGrp="1"/>
          </p:cNvSpPr>
          <p:nvPr>
            <p:ph type="title"/>
          </p:nvPr>
        </p:nvSpPr>
        <p:spPr/>
        <p:txBody>
          <a:bodyPr>
            <a:noAutofit/>
          </a:bodyPr>
          <a:lstStyle/>
          <a:p>
            <a:r>
              <a:rPr lang="en-US" sz="2400" dirty="0"/>
              <a:t>Staged metaprogramming enables us to achieve our goals</a:t>
            </a:r>
          </a:p>
        </p:txBody>
      </p:sp>
      <p:cxnSp>
        <p:nvCxnSpPr>
          <p:cNvPr id="26" name="Straight Arrow Connector 25">
            <a:extLst>
              <a:ext uri="{FF2B5EF4-FFF2-40B4-BE49-F238E27FC236}">
                <a16:creationId xmlns:a16="http://schemas.microsoft.com/office/drawing/2014/main" id="{47A2B052-442F-4383-BA4C-B783DBB2871E}"/>
              </a:ext>
            </a:extLst>
          </p:cNvPr>
          <p:cNvCxnSpPr>
            <a:cxnSpLocks/>
          </p:cNvCxnSpPr>
          <p:nvPr/>
        </p:nvCxnSpPr>
        <p:spPr>
          <a:xfrm>
            <a:off x="1509367" y="4303920"/>
            <a:ext cx="5857875" cy="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89EA33-7C2F-4571-BFEC-42BC38B659F5}"/>
              </a:ext>
            </a:extLst>
          </p:cNvPr>
          <p:cNvCxnSpPr>
            <a:cxnSpLocks/>
          </p:cNvCxnSpPr>
          <p:nvPr/>
        </p:nvCxnSpPr>
        <p:spPr>
          <a:xfrm flipV="1">
            <a:off x="1548765" y="806340"/>
            <a:ext cx="0" cy="349758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F58B9E3-E610-4FC0-A225-3C83F8D118B8}"/>
              </a:ext>
            </a:extLst>
          </p:cNvPr>
          <p:cNvSpPr txBox="1">
            <a:spLocks/>
          </p:cNvSpPr>
          <p:nvPr/>
        </p:nvSpPr>
        <p:spPr>
          <a:xfrm>
            <a:off x="3709035" y="4308151"/>
            <a:ext cx="1725930"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Effort to use</a:t>
            </a:r>
          </a:p>
        </p:txBody>
      </p:sp>
      <p:sp>
        <p:nvSpPr>
          <p:cNvPr id="47" name="Title 1">
            <a:extLst>
              <a:ext uri="{FF2B5EF4-FFF2-40B4-BE49-F238E27FC236}">
                <a16:creationId xmlns:a16="http://schemas.microsoft.com/office/drawing/2014/main" id="{7D5F63B9-673D-4566-8A05-F47D11955FA0}"/>
              </a:ext>
            </a:extLst>
          </p:cNvPr>
          <p:cNvSpPr txBox="1">
            <a:spLocks/>
          </p:cNvSpPr>
          <p:nvPr/>
        </p:nvSpPr>
        <p:spPr>
          <a:xfrm>
            <a:off x="1" y="2278505"/>
            <a:ext cx="1434464" cy="461810"/>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Capability</a:t>
            </a:r>
          </a:p>
        </p:txBody>
      </p:sp>
      <p:grpSp>
        <p:nvGrpSpPr>
          <p:cNvPr id="50" name="Group 49">
            <a:extLst>
              <a:ext uri="{FF2B5EF4-FFF2-40B4-BE49-F238E27FC236}">
                <a16:creationId xmlns:a16="http://schemas.microsoft.com/office/drawing/2014/main" id="{E883CE64-382D-486D-A165-9154AAD24F31}"/>
              </a:ext>
            </a:extLst>
          </p:cNvPr>
          <p:cNvGrpSpPr/>
          <p:nvPr/>
        </p:nvGrpSpPr>
        <p:grpSpPr>
          <a:xfrm>
            <a:off x="1577341" y="3264850"/>
            <a:ext cx="1343024" cy="692714"/>
            <a:chOff x="2560322" y="4201903"/>
            <a:chExt cx="1790698" cy="923618"/>
          </a:xfrm>
        </p:grpSpPr>
        <p:sp>
          <p:nvSpPr>
            <p:cNvPr id="36" name="Oval 35">
              <a:extLst>
                <a:ext uri="{FF2B5EF4-FFF2-40B4-BE49-F238E27FC236}">
                  <a16:creationId xmlns:a16="http://schemas.microsoft.com/office/drawing/2014/main" id="{A1005302-BBFA-49D9-A706-16E1A18D98CF}"/>
                </a:ext>
              </a:extLst>
            </p:cNvPr>
            <p:cNvSpPr/>
            <p:nvPr/>
          </p:nvSpPr>
          <p:spPr>
            <a:xfrm>
              <a:off x="3299461" y="4853941"/>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3" name="Title 1">
              <a:extLst>
                <a:ext uri="{FF2B5EF4-FFF2-40B4-BE49-F238E27FC236}">
                  <a16:creationId xmlns:a16="http://schemas.microsoft.com/office/drawing/2014/main" id="{01CA586F-355A-490D-A0A9-F8C7CBA1D8CB}"/>
                </a:ext>
              </a:extLst>
            </p:cNvPr>
            <p:cNvSpPr txBox="1">
              <a:spLocks/>
            </p:cNvSpPr>
            <p:nvPr/>
          </p:nvSpPr>
          <p:spPr>
            <a:xfrm>
              <a:off x="2560322" y="4201903"/>
              <a:ext cx="1790698"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 Preprocessor</a:t>
              </a:r>
            </a:p>
            <a:p>
              <a:pPr algn="ctr"/>
              <a:r>
                <a:rPr lang="en-US" sz="1200" dirty="0">
                  <a:solidFill>
                    <a:schemeClr val="bg1"/>
                  </a:solidFill>
                </a:rPr>
                <a:t>Functionality</a:t>
              </a:r>
            </a:p>
          </p:txBody>
        </p:sp>
      </p:grpSp>
      <p:grpSp>
        <p:nvGrpSpPr>
          <p:cNvPr id="49" name="Group 48">
            <a:extLst>
              <a:ext uri="{FF2B5EF4-FFF2-40B4-BE49-F238E27FC236}">
                <a16:creationId xmlns:a16="http://schemas.microsoft.com/office/drawing/2014/main" id="{B75EF70F-767A-4B79-BFF0-27737E53BDF4}"/>
              </a:ext>
            </a:extLst>
          </p:cNvPr>
          <p:cNvGrpSpPr/>
          <p:nvPr/>
        </p:nvGrpSpPr>
        <p:grpSpPr>
          <a:xfrm>
            <a:off x="3059495" y="2363804"/>
            <a:ext cx="1291587" cy="692714"/>
            <a:chOff x="4309115" y="3174678"/>
            <a:chExt cx="1722116" cy="923618"/>
          </a:xfrm>
        </p:grpSpPr>
        <p:sp>
          <p:nvSpPr>
            <p:cNvPr id="54" name="Oval 53">
              <a:extLst>
                <a:ext uri="{FF2B5EF4-FFF2-40B4-BE49-F238E27FC236}">
                  <a16:creationId xmlns:a16="http://schemas.microsoft.com/office/drawing/2014/main" id="{257A14BE-3B26-42FC-9F7B-FDE7495E0350}"/>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5" name="Title 1">
              <a:extLst>
                <a:ext uri="{FF2B5EF4-FFF2-40B4-BE49-F238E27FC236}">
                  <a16:creationId xmlns:a16="http://schemas.microsoft.com/office/drawing/2014/main" id="{483A1542-14B2-4BBC-B149-B864F439B4C4}"/>
                </a:ext>
              </a:extLst>
            </p:cNvPr>
            <p:cNvSpPr txBox="1">
              <a:spLocks/>
            </p:cNvSpPr>
            <p:nvPr/>
          </p:nvSpPr>
          <p:spPr>
            <a:xfrm>
              <a:off x="4309115" y="3174678"/>
              <a:ext cx="172211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with Embedded HLSL</a:t>
              </a:r>
            </a:p>
          </p:txBody>
        </p:sp>
      </p:grpSp>
      <p:grpSp>
        <p:nvGrpSpPr>
          <p:cNvPr id="51" name="Group 50">
            <a:extLst>
              <a:ext uri="{FF2B5EF4-FFF2-40B4-BE49-F238E27FC236}">
                <a16:creationId xmlns:a16="http://schemas.microsoft.com/office/drawing/2014/main" id="{010625A2-E516-4A97-ADB2-8E516B317AF4}"/>
              </a:ext>
            </a:extLst>
          </p:cNvPr>
          <p:cNvGrpSpPr/>
          <p:nvPr/>
        </p:nvGrpSpPr>
        <p:grpSpPr>
          <a:xfrm>
            <a:off x="4619290" y="1436256"/>
            <a:ext cx="1108713" cy="692714"/>
            <a:chOff x="6004556" y="2251060"/>
            <a:chExt cx="1478284" cy="923618"/>
          </a:xfrm>
        </p:grpSpPr>
        <p:sp>
          <p:nvSpPr>
            <p:cNvPr id="56" name="Oval 55">
              <a:extLst>
                <a:ext uri="{FF2B5EF4-FFF2-40B4-BE49-F238E27FC236}">
                  <a16:creationId xmlns:a16="http://schemas.microsoft.com/office/drawing/2014/main" id="{C9D81589-5CC8-48A0-8C4B-6A855B260178}"/>
                </a:ext>
              </a:extLst>
            </p:cNvPr>
            <p:cNvSpPr/>
            <p:nvPr/>
          </p:nvSpPr>
          <p:spPr>
            <a:xfrm>
              <a:off x="6587488" y="2903098"/>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7" name="Title 1">
              <a:extLst>
                <a:ext uri="{FF2B5EF4-FFF2-40B4-BE49-F238E27FC236}">
                  <a16:creationId xmlns:a16="http://schemas.microsoft.com/office/drawing/2014/main" id="{E64B3C66-CC1E-4A7E-9B5D-60E5C6A1C2AC}"/>
                </a:ext>
              </a:extLst>
            </p:cNvPr>
            <p:cNvSpPr txBox="1">
              <a:spLocks/>
            </p:cNvSpPr>
            <p:nvPr/>
          </p:nvSpPr>
          <p:spPr>
            <a:xfrm>
              <a:off x="6004556" y="2251060"/>
              <a:ext cx="1478284"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DSL + HLSL Manipulation</a:t>
              </a:r>
            </a:p>
          </p:txBody>
        </p:sp>
      </p:grpSp>
      <p:grpSp>
        <p:nvGrpSpPr>
          <p:cNvPr id="52" name="Group 51">
            <a:extLst>
              <a:ext uri="{FF2B5EF4-FFF2-40B4-BE49-F238E27FC236}">
                <a16:creationId xmlns:a16="http://schemas.microsoft.com/office/drawing/2014/main" id="{8B5822E4-0A61-45B7-A5AF-F4DC7B2DA434}"/>
              </a:ext>
            </a:extLst>
          </p:cNvPr>
          <p:cNvGrpSpPr/>
          <p:nvPr/>
        </p:nvGrpSpPr>
        <p:grpSpPr>
          <a:xfrm>
            <a:off x="6042284" y="595675"/>
            <a:ext cx="971547" cy="692714"/>
            <a:chOff x="7783837" y="1237972"/>
            <a:chExt cx="1295396" cy="923618"/>
          </a:xfrm>
        </p:grpSpPr>
        <p:sp>
          <p:nvSpPr>
            <p:cNvPr id="58" name="Oval 57">
              <a:extLst>
                <a:ext uri="{FF2B5EF4-FFF2-40B4-BE49-F238E27FC236}">
                  <a16:creationId xmlns:a16="http://schemas.microsoft.com/office/drawing/2014/main" id="{0BC5E54A-A436-4B47-9ECF-11F7637CA275}"/>
                </a:ext>
              </a:extLst>
            </p:cNvPr>
            <p:cNvSpPr/>
            <p:nvPr/>
          </p:nvSpPr>
          <p:spPr>
            <a:xfrm>
              <a:off x="8275325" y="1890010"/>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59" name="Title 1">
              <a:extLst>
                <a:ext uri="{FF2B5EF4-FFF2-40B4-BE49-F238E27FC236}">
                  <a16:creationId xmlns:a16="http://schemas.microsoft.com/office/drawing/2014/main" id="{D774B959-77E0-4E92-A522-9C3A9DD5C130}"/>
                </a:ext>
              </a:extLst>
            </p:cNvPr>
            <p:cNvSpPr txBox="1">
              <a:spLocks/>
            </p:cNvSpPr>
            <p:nvPr/>
          </p:nvSpPr>
          <p:spPr>
            <a:xfrm>
              <a:off x="7783837" y="1237972"/>
              <a:ext cx="1295396"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Compiler Modification</a:t>
              </a:r>
            </a:p>
          </p:txBody>
        </p:sp>
      </p:grpSp>
      <p:sp>
        <p:nvSpPr>
          <p:cNvPr id="29" name="Slide Number Placeholder 4">
            <a:extLst>
              <a:ext uri="{FF2B5EF4-FFF2-40B4-BE49-F238E27FC236}">
                <a16:creationId xmlns:a16="http://schemas.microsoft.com/office/drawing/2014/main" id="{3241B440-C5C9-43C4-9F5F-1D6E6C0FFC39}"/>
              </a:ext>
            </a:extLst>
          </p:cNvPr>
          <p:cNvSpPr txBox="1">
            <a:spLocks/>
          </p:cNvSpPr>
          <p:nvPr/>
        </p:nvSpPr>
        <p:spPr>
          <a:xfrm>
            <a:off x="37593" y="4783931"/>
            <a:ext cx="392713"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16</a:t>
            </a:fld>
            <a:endParaRPr lang="en-AU" sz="1600" dirty="0">
              <a:solidFill>
                <a:schemeClr val="bg2"/>
              </a:solidFill>
            </a:endParaRPr>
          </a:p>
        </p:txBody>
      </p:sp>
      <p:sp>
        <p:nvSpPr>
          <p:cNvPr id="20" name="Right Brace 19">
            <a:extLst>
              <a:ext uri="{FF2B5EF4-FFF2-40B4-BE49-F238E27FC236}">
                <a16:creationId xmlns:a16="http://schemas.microsoft.com/office/drawing/2014/main" id="{C402A147-B853-4FB2-9FEB-1C4EDE3AB885}"/>
              </a:ext>
            </a:extLst>
          </p:cNvPr>
          <p:cNvSpPr/>
          <p:nvPr/>
        </p:nvSpPr>
        <p:spPr>
          <a:xfrm rot="3507355">
            <a:off x="4361240" y="419503"/>
            <a:ext cx="559118" cy="5031743"/>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chemeClr val="bg1"/>
              </a:solidFill>
            </a:endParaRPr>
          </a:p>
        </p:txBody>
      </p:sp>
      <p:sp>
        <p:nvSpPr>
          <p:cNvPr id="21" name="Title 1">
            <a:extLst>
              <a:ext uri="{FF2B5EF4-FFF2-40B4-BE49-F238E27FC236}">
                <a16:creationId xmlns:a16="http://schemas.microsoft.com/office/drawing/2014/main" id="{0F3F05D2-4E7D-4680-92EB-09C46C63B8D5}"/>
              </a:ext>
            </a:extLst>
          </p:cNvPr>
          <p:cNvSpPr txBox="1">
            <a:spLocks/>
          </p:cNvSpPr>
          <p:nvPr/>
        </p:nvSpPr>
        <p:spPr>
          <a:xfrm>
            <a:off x="3211830" y="3171446"/>
            <a:ext cx="3471850" cy="9460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1"/>
                </a:solidFill>
              </a:rPr>
              <a:t>All make use of metaprogramming</a:t>
            </a:r>
          </a:p>
        </p:txBody>
      </p:sp>
      <p:grpSp>
        <p:nvGrpSpPr>
          <p:cNvPr id="22" name="Group 21">
            <a:extLst>
              <a:ext uri="{FF2B5EF4-FFF2-40B4-BE49-F238E27FC236}">
                <a16:creationId xmlns:a16="http://schemas.microsoft.com/office/drawing/2014/main" id="{DC52F2B2-B2FB-40A2-B3F1-6A2B111A4B5A}"/>
              </a:ext>
            </a:extLst>
          </p:cNvPr>
          <p:cNvGrpSpPr/>
          <p:nvPr/>
        </p:nvGrpSpPr>
        <p:grpSpPr>
          <a:xfrm>
            <a:off x="1943063" y="943725"/>
            <a:ext cx="1394447" cy="692714"/>
            <a:chOff x="4240542" y="3174678"/>
            <a:chExt cx="1859262" cy="923618"/>
          </a:xfrm>
        </p:grpSpPr>
        <p:sp>
          <p:nvSpPr>
            <p:cNvPr id="23" name="Oval 22">
              <a:extLst>
                <a:ext uri="{FF2B5EF4-FFF2-40B4-BE49-F238E27FC236}">
                  <a16:creationId xmlns:a16="http://schemas.microsoft.com/office/drawing/2014/main" id="{99260B8C-FE84-4896-8F18-3ECB3399688B}"/>
                </a:ext>
              </a:extLst>
            </p:cNvPr>
            <p:cNvSpPr/>
            <p:nvPr/>
          </p:nvSpPr>
          <p:spPr>
            <a:xfrm>
              <a:off x="5013963" y="3826716"/>
              <a:ext cx="312420" cy="2715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4" name="Title 1">
              <a:extLst>
                <a:ext uri="{FF2B5EF4-FFF2-40B4-BE49-F238E27FC236}">
                  <a16:creationId xmlns:a16="http://schemas.microsoft.com/office/drawing/2014/main" id="{8486E651-9798-4EF6-8C20-F5494D54F7DA}"/>
                </a:ext>
              </a:extLst>
            </p:cNvPr>
            <p:cNvSpPr txBox="1">
              <a:spLocks/>
            </p:cNvSpPr>
            <p:nvPr/>
          </p:nvSpPr>
          <p:spPr>
            <a:xfrm>
              <a:off x="4240542" y="3174678"/>
              <a:ext cx="1859262" cy="615746"/>
            </a:xfrm>
            <a:prstGeom prst="rect">
              <a:avLst/>
            </a:prstGeom>
            <a:ln w="19050">
              <a:no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200" dirty="0">
                  <a:solidFill>
                    <a:schemeClr val="bg1"/>
                  </a:solidFill>
                </a:rPr>
                <a:t>Staged</a:t>
              </a:r>
            </a:p>
            <a:p>
              <a:pPr algn="ctr"/>
              <a:r>
                <a:rPr lang="en-US" sz="1200" dirty="0">
                  <a:solidFill>
                    <a:schemeClr val="bg1"/>
                  </a:solidFill>
                </a:rPr>
                <a:t>Metaprogramming</a:t>
              </a:r>
            </a:p>
          </p:txBody>
        </p:sp>
      </p:grpSp>
      <p:sp>
        <p:nvSpPr>
          <p:cNvPr id="3" name="Oval 2">
            <a:extLst>
              <a:ext uri="{FF2B5EF4-FFF2-40B4-BE49-F238E27FC236}">
                <a16:creationId xmlns:a16="http://schemas.microsoft.com/office/drawing/2014/main" id="{DC34FD29-DE23-4032-B6C2-17B48A61F382}"/>
              </a:ext>
            </a:extLst>
          </p:cNvPr>
          <p:cNvSpPr/>
          <p:nvPr/>
        </p:nvSpPr>
        <p:spPr>
          <a:xfrm>
            <a:off x="2034733" y="682836"/>
            <a:ext cx="1211106" cy="1211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6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Staged Metaprogramming</a:t>
            </a:r>
          </a:p>
        </p:txBody>
      </p:sp>
    </p:spTree>
    <p:extLst>
      <p:ext uri="{BB962C8B-B14F-4D97-AF65-F5344CB8AC3E}">
        <p14:creationId xmlns:p14="http://schemas.microsoft.com/office/powerpoint/2010/main" val="118033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Staged metaprogramming</a:t>
            </a:r>
          </a:p>
        </p:txBody>
      </p:sp>
      <p:sp>
        <p:nvSpPr>
          <p:cNvPr id="7" name="Content Placeholder 6"/>
          <p:cNvSpPr>
            <a:spLocks noGrp="1"/>
          </p:cNvSpPr>
          <p:nvPr>
            <p:ph idx="1"/>
          </p:nvPr>
        </p:nvSpPr>
        <p:spPr/>
        <p:txBody>
          <a:bodyPr>
            <a:normAutofit/>
          </a:bodyPr>
          <a:lstStyle/>
          <a:p>
            <a:pPr marL="0" indent="0">
              <a:buNone/>
            </a:pPr>
            <a:endParaRPr lang="en-AU" dirty="0"/>
          </a:p>
          <a:p>
            <a:pPr marL="0" indent="0">
              <a:buNone/>
            </a:pPr>
            <a:r>
              <a:rPr lang="en-AU" dirty="0"/>
              <a:t>Explicit stages of code execution</a:t>
            </a:r>
          </a:p>
          <a:p>
            <a:pPr lvl="1"/>
            <a:r>
              <a:rPr lang="en-AU" dirty="0"/>
              <a:t>E.g., compile-time stage / runtime stage</a:t>
            </a:r>
          </a:p>
          <a:p>
            <a:pPr marL="0" indent="0">
              <a:buNone/>
            </a:pPr>
            <a:endParaRPr lang="en-AU" dirty="0"/>
          </a:p>
          <a:p>
            <a:pPr marL="0" indent="0">
              <a:buNone/>
            </a:pPr>
            <a:r>
              <a:rPr lang="en-AU" dirty="0"/>
              <a:t>Code running in earlier stages can construct and manipulate code in later stages</a:t>
            </a:r>
          </a:p>
          <a:p>
            <a:pPr marL="0" indent="0">
              <a:buNone/>
            </a:pPr>
            <a:endParaRPr lang="en-AU" dirty="0"/>
          </a:p>
          <a:p>
            <a:pPr marL="0" indent="0">
              <a:buNone/>
            </a:pPr>
            <a:r>
              <a:rPr lang="en-AU" dirty="0"/>
              <a:t>Consistent with description of </a:t>
            </a:r>
            <a:r>
              <a:rPr lang="en-AU" i="1" dirty="0"/>
              <a:t>multi-level languages</a:t>
            </a:r>
            <a:r>
              <a:rPr lang="en-AU" dirty="0"/>
              <a:t> [Taha 1999]</a:t>
            </a:r>
          </a:p>
          <a:p>
            <a:pPr lvl="1"/>
            <a:r>
              <a:rPr lang="en-AU" dirty="0"/>
              <a:t>Also includes </a:t>
            </a:r>
            <a:r>
              <a:rPr lang="en-AU" i="1" dirty="0"/>
              <a:t>multi-stage languages</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18</a:t>
            </a:fld>
            <a:endParaRPr lang="en-AU" sz="1600" dirty="0">
              <a:solidFill>
                <a:schemeClr val="bg2"/>
              </a:solidFill>
            </a:endParaRPr>
          </a:p>
        </p:txBody>
      </p:sp>
    </p:spTree>
    <p:extLst>
      <p:ext uri="{BB962C8B-B14F-4D97-AF65-F5344CB8AC3E}">
        <p14:creationId xmlns:p14="http://schemas.microsoft.com/office/powerpoint/2010/main" val="382722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7">
                                            <p:txEl>
                                              <p:pRg st="1" end="1"/>
                                            </p:txEl>
                                          </p:spTgt>
                                        </p:tgtEl>
                                        <p:attrNameLst>
                                          <p:attrName>style.color</p:attrName>
                                        </p:attrNameLst>
                                      </p:cBhvr>
                                      <p:to>
                                        <a:srgbClr val="7F7F7F"/>
                                      </p:to>
                                    </p:animClr>
                                  </p:childTnLst>
                                </p:cTn>
                              </p:par>
                              <p:par>
                                <p:cTn id="10" presetID="3" presetClass="emph" presetSubtype="2" fill="hold" grpId="1" nodeType="withEffect">
                                  <p:stCondLst>
                                    <p:cond delay="0"/>
                                  </p:stCondLst>
                                  <p:childTnLst>
                                    <p:animClr clrSpc="rgb" dir="cw">
                                      <p:cBhvr override="childStyle">
                                        <p:cTn id="11" dur="500" fill="hold"/>
                                        <p:tgtEl>
                                          <p:spTgt spid="7">
                                            <p:txEl>
                                              <p:pRg st="2" end="2"/>
                                            </p:txEl>
                                          </p:spTgt>
                                        </p:tgtEl>
                                        <p:attrNameLst>
                                          <p:attrName>style.color</p:attrName>
                                        </p:attrNameLst>
                                      </p:cBhvr>
                                      <p:to>
                                        <a:srgbClr val="7F7F7F"/>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7">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Key features of staged metaprogramming</a:t>
            </a:r>
          </a:p>
        </p:txBody>
      </p:sp>
      <p:sp>
        <p:nvSpPr>
          <p:cNvPr id="7" name="Content Placeholder 6"/>
          <p:cNvSpPr>
            <a:spLocks noGrp="1"/>
          </p:cNvSpPr>
          <p:nvPr>
            <p:ph idx="1"/>
          </p:nvPr>
        </p:nvSpPr>
        <p:spPr/>
        <p:txBody>
          <a:bodyPr>
            <a:normAutofit fontScale="85000" lnSpcReduction="20000"/>
          </a:bodyPr>
          <a:lstStyle/>
          <a:p>
            <a:pPr marL="0" indent="0">
              <a:buNone/>
            </a:pPr>
            <a:endParaRPr lang="en-AU" dirty="0"/>
          </a:p>
          <a:p>
            <a:pPr marL="0" indent="0">
              <a:buNone/>
            </a:pPr>
            <a:r>
              <a:rPr lang="en-AU" dirty="0"/>
              <a:t>Code is a first-class citizen</a:t>
            </a:r>
          </a:p>
          <a:p>
            <a:pPr lvl="1"/>
            <a:r>
              <a:rPr lang="en-AU" dirty="0"/>
              <a:t>Pass as arguments, return from functions, store in structs</a:t>
            </a:r>
          </a:p>
          <a:p>
            <a:pPr marL="0" indent="0">
              <a:buNone/>
            </a:pPr>
            <a:endParaRPr lang="en-AU" dirty="0"/>
          </a:p>
          <a:p>
            <a:pPr marL="0" indent="0">
              <a:buNone/>
            </a:pPr>
            <a:r>
              <a:rPr lang="en-AU" dirty="0"/>
              <a:t>Code is constructed using regular language syntax using </a:t>
            </a:r>
            <a:r>
              <a:rPr lang="en-AU" i="1" dirty="0"/>
              <a:t>quasi-quote</a:t>
            </a:r>
            <a:endParaRPr lang="en-AU" dirty="0"/>
          </a:p>
          <a:p>
            <a:pPr lvl="1"/>
            <a:r>
              <a:rPr lang="en-AU" dirty="0" err="1"/>
              <a:t>myCode</a:t>
            </a:r>
            <a:r>
              <a:rPr lang="en-AU" dirty="0"/>
              <a:t> = </a:t>
            </a:r>
            <a:r>
              <a:rPr lang="en-AU" dirty="0">
                <a:solidFill>
                  <a:schemeClr val="accent4">
                    <a:lumMod val="60000"/>
                    <a:lumOff val="40000"/>
                  </a:schemeClr>
                </a:solidFill>
              </a:rPr>
              <a:t>quote var</a:t>
            </a:r>
            <a:r>
              <a:rPr lang="en-AU" dirty="0"/>
              <a:t> </a:t>
            </a:r>
            <a:r>
              <a:rPr lang="en-AU" dirty="0" err="1"/>
              <a:t>outColor</a:t>
            </a:r>
            <a:r>
              <a:rPr lang="en-AU" dirty="0"/>
              <a:t> = diffuse + specular </a:t>
            </a:r>
            <a:r>
              <a:rPr lang="en-AU" dirty="0">
                <a:solidFill>
                  <a:schemeClr val="accent4">
                    <a:lumMod val="60000"/>
                    <a:lumOff val="40000"/>
                  </a:schemeClr>
                </a:solidFill>
              </a:rPr>
              <a:t>end</a:t>
            </a:r>
            <a:endParaRPr lang="en-AU" dirty="0"/>
          </a:p>
          <a:p>
            <a:pPr lvl="1"/>
            <a:r>
              <a:rPr lang="en-AU" dirty="0"/>
              <a:t>Quasi-quotes are hygienic and lexically scoped (but you can violate this)</a:t>
            </a:r>
          </a:p>
          <a:p>
            <a:pPr marL="0" indent="0">
              <a:buNone/>
            </a:pPr>
            <a:endParaRPr lang="en-AU" dirty="0"/>
          </a:p>
          <a:p>
            <a:pPr marL="0" indent="0">
              <a:buNone/>
            </a:pPr>
            <a:r>
              <a:rPr lang="en-AU" i="1" dirty="0"/>
              <a:t>Unquote</a:t>
            </a:r>
            <a:r>
              <a:rPr lang="en-AU" dirty="0"/>
              <a:t> inserts quasi-quoted code into the runtime application</a:t>
            </a:r>
          </a:p>
          <a:p>
            <a:pPr lvl="1"/>
            <a:r>
              <a:rPr lang="en-AU" dirty="0"/>
              <a:t>[</a:t>
            </a:r>
            <a:r>
              <a:rPr lang="en-AU" dirty="0" err="1"/>
              <a:t>myCode</a:t>
            </a:r>
            <a:r>
              <a:rPr lang="en-AU" dirty="0"/>
              <a:t>]</a:t>
            </a:r>
          </a:p>
          <a:p>
            <a:endParaRPr lang="en-AU" dirty="0"/>
          </a:p>
          <a:p>
            <a:pPr marL="0" indent="0">
              <a:buNone/>
            </a:pPr>
            <a:r>
              <a:rPr lang="en-AU" dirty="0"/>
              <a:t>Quasi-quotes can be specialized to generate different version</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19</a:t>
            </a:fld>
            <a:endParaRPr lang="en-AU" sz="1600" dirty="0">
              <a:solidFill>
                <a:schemeClr val="bg2"/>
              </a:solidFill>
            </a:endParaRPr>
          </a:p>
        </p:txBody>
      </p:sp>
    </p:spTree>
    <p:extLst>
      <p:ext uri="{BB962C8B-B14F-4D97-AF65-F5344CB8AC3E}">
        <p14:creationId xmlns:p14="http://schemas.microsoft.com/office/powerpoint/2010/main" val="318161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par>
                                <p:cTn id="28" presetID="3" presetClass="emph" presetSubtype="2" fill="hold" grpId="1" nodeType="withEffect">
                                  <p:stCondLst>
                                    <p:cond delay="0"/>
                                  </p:stCondLst>
                                  <p:childTnLst>
                                    <p:animClr clrSpc="rgb" dir="cw">
                                      <p:cBhvr override="childStyle">
                                        <p:cTn id="29" dur="500" fill="hold"/>
                                        <p:tgtEl>
                                          <p:spTgt spid="7">
                                            <p:txEl>
                                              <p:pRg st="4" end="4"/>
                                            </p:txEl>
                                          </p:spTgt>
                                        </p:tgtEl>
                                        <p:attrNameLst>
                                          <p:attrName>style.color</p:attrName>
                                        </p:attrNameLst>
                                      </p:cBhvr>
                                      <p:to>
                                        <a:srgbClr val="7F7F7F"/>
                                      </p:to>
                                    </p:animClr>
                                  </p:childTnLst>
                                </p:cTn>
                              </p:par>
                              <p:par>
                                <p:cTn id="30" presetID="3" presetClass="emph" presetSubtype="2" fill="hold" grpId="1" nodeType="withEffect">
                                  <p:stCondLst>
                                    <p:cond delay="0"/>
                                  </p:stCondLst>
                                  <p:childTnLst>
                                    <p:animClr clrSpc="rgb" dir="cw">
                                      <p:cBhvr override="childStyle">
                                        <p:cTn id="31" dur="500" fill="hold"/>
                                        <p:tgtEl>
                                          <p:spTgt spid="7">
                                            <p:txEl>
                                              <p:pRg st="5" end="5"/>
                                            </p:txEl>
                                          </p:spTgt>
                                        </p:tgtEl>
                                        <p:attrNameLst>
                                          <p:attrName>style.color</p:attrName>
                                        </p:attrNameLst>
                                      </p:cBhvr>
                                      <p:to>
                                        <a:srgbClr val="7F7F7F"/>
                                      </p:to>
                                    </p:animClr>
                                  </p:childTnLst>
                                </p:cTn>
                              </p:par>
                              <p:par>
                                <p:cTn id="32" presetID="3" presetClass="emph" presetSubtype="2" fill="hold" grpId="1" nodeType="withEffect">
                                  <p:stCondLst>
                                    <p:cond delay="0"/>
                                  </p:stCondLst>
                                  <p:childTnLst>
                                    <p:animClr clrSpc="rgb" dir="cw">
                                      <p:cBhvr override="childStyle">
                                        <p:cTn id="33" dur="500" fill="hold"/>
                                        <p:tgtEl>
                                          <p:spTgt spid="7">
                                            <p:txEl>
                                              <p:pRg st="6" end="6"/>
                                            </p:txEl>
                                          </p:spTgt>
                                        </p:tgtEl>
                                        <p:attrNameLst>
                                          <p:attrName>style.color</p:attrName>
                                        </p:attrNameLst>
                                      </p:cBhvr>
                                      <p:to>
                                        <a:srgbClr val="7F7F7F"/>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11" end="11"/>
                                            </p:txEl>
                                          </p:spTgt>
                                        </p:tgtEl>
                                        <p:attrNameLst>
                                          <p:attrName>style.visibility</p:attrName>
                                        </p:attrNameLst>
                                      </p:cBhvr>
                                      <p:to>
                                        <p:strVal val="visible"/>
                                      </p:to>
                                    </p:set>
                                    <p:animEffect transition="in" filter="fade">
                                      <p:cBhvr>
                                        <p:cTn id="38" dur="500"/>
                                        <p:tgtEl>
                                          <p:spTgt spid="7">
                                            <p:txEl>
                                              <p:pRg st="11" end="11"/>
                                            </p:txEl>
                                          </p:spTgt>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7">
                                            <p:txEl>
                                              <p:pRg st="8" end="8"/>
                                            </p:txEl>
                                          </p:spTgt>
                                        </p:tgtEl>
                                        <p:attrNameLst>
                                          <p:attrName>style.color</p:attrName>
                                        </p:attrNameLst>
                                      </p:cBhvr>
                                      <p:to>
                                        <a:srgbClr val="7F7F7F"/>
                                      </p:to>
                                    </p:animClr>
                                  </p:childTnLst>
                                </p:cTn>
                              </p:par>
                              <p:par>
                                <p:cTn id="41" presetID="3" presetClass="emph" presetSubtype="2" fill="hold" grpId="1" nodeType="withEffect">
                                  <p:stCondLst>
                                    <p:cond delay="0"/>
                                  </p:stCondLst>
                                  <p:childTnLst>
                                    <p:animClr clrSpc="rgb" dir="cw">
                                      <p:cBhvr override="childStyle">
                                        <p:cTn id="42" dur="500" fill="hold"/>
                                        <p:tgtEl>
                                          <p:spTgt spid="7">
                                            <p:txEl>
                                              <p:pRg st="9" end="9"/>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What is a shader system?</a:t>
            </a:r>
          </a:p>
          <a:p>
            <a:pPr lvl="1"/>
            <a:r>
              <a:rPr lang="en-US" sz="2800" dirty="0"/>
              <a:t>A game engine component that facilitates interacting with the rendering process</a:t>
            </a:r>
          </a:p>
        </p:txBody>
      </p:sp>
    </p:spTree>
    <p:extLst>
      <p:ext uri="{BB962C8B-B14F-4D97-AF65-F5344CB8AC3E}">
        <p14:creationId xmlns:p14="http://schemas.microsoft.com/office/powerpoint/2010/main" val="318075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3200" dirty="0"/>
              <a:t>Lua-Terra: a research substrate for staged metaprogramming</a:t>
            </a:r>
          </a:p>
        </p:txBody>
      </p:sp>
      <p:sp>
        <p:nvSpPr>
          <p:cNvPr id="7" name="Content Placeholder 6"/>
          <p:cNvSpPr>
            <a:spLocks noGrp="1"/>
          </p:cNvSpPr>
          <p:nvPr>
            <p:ph idx="1"/>
          </p:nvPr>
        </p:nvSpPr>
        <p:spPr/>
        <p:txBody>
          <a:bodyPr>
            <a:normAutofit lnSpcReduction="10000"/>
          </a:bodyPr>
          <a:lstStyle/>
          <a:p>
            <a:pPr marL="0" indent="0">
              <a:buNone/>
            </a:pPr>
            <a:endParaRPr lang="en-AU" dirty="0"/>
          </a:p>
          <a:p>
            <a:pPr marL="0" indent="0">
              <a:buNone/>
            </a:pPr>
            <a:endParaRPr lang="en-AU" dirty="0"/>
          </a:p>
          <a:p>
            <a:pPr marL="0" indent="0">
              <a:buNone/>
            </a:pPr>
            <a:r>
              <a:rPr lang="en-AU" dirty="0"/>
              <a:t>C++ and HLSL don’t have the features of staged metaprogramming</a:t>
            </a:r>
          </a:p>
          <a:p>
            <a:pPr marL="0" indent="0">
              <a:buNone/>
            </a:pPr>
            <a:endParaRPr lang="en-AU" dirty="0"/>
          </a:p>
          <a:p>
            <a:pPr marL="0" indent="0">
              <a:buNone/>
            </a:pPr>
            <a:r>
              <a:rPr lang="en-AU" dirty="0"/>
              <a:t>So, we used Lua-Terra [DeVito et al. 2013] to explore our ideas</a:t>
            </a:r>
          </a:p>
          <a:p>
            <a:pPr lvl="1"/>
            <a:r>
              <a:rPr lang="en-AU" dirty="0"/>
              <a:t>Multi-stage language</a:t>
            </a:r>
          </a:p>
          <a:p>
            <a:pPr lvl="1"/>
            <a:r>
              <a:rPr lang="en-AU" dirty="0"/>
              <a:t>Uses Lua code in the first stage to manipulate next-stage Terra code</a:t>
            </a:r>
          </a:p>
          <a:p>
            <a:pPr marL="0" indent="0">
              <a:buNone/>
            </a:pPr>
            <a:endParaRPr lang="en-AU" dirty="0"/>
          </a:p>
          <a:p>
            <a:pPr marL="0" indent="0">
              <a:buNone/>
            </a:pPr>
            <a:r>
              <a:rPr lang="en-AU" dirty="0"/>
              <a:t>Lua – high-level scripting language</a:t>
            </a:r>
          </a:p>
          <a:p>
            <a:pPr marL="0" indent="0">
              <a:buNone/>
            </a:pPr>
            <a:r>
              <a:rPr lang="en-AU" dirty="0"/>
              <a:t>Terra – simple, low-level, C-like language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20</a:t>
            </a:fld>
            <a:endParaRPr lang="en-AU" sz="1600" dirty="0">
              <a:solidFill>
                <a:schemeClr val="bg2"/>
              </a:solidFill>
            </a:endParaRPr>
          </a:p>
        </p:txBody>
      </p:sp>
    </p:spTree>
    <p:extLst>
      <p:ext uri="{BB962C8B-B14F-4D97-AF65-F5344CB8AC3E}">
        <p14:creationId xmlns:p14="http://schemas.microsoft.com/office/powerpoint/2010/main" val="26441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7">
                                            <p:txEl>
                                              <p:pRg st="2" end="2"/>
                                            </p:txEl>
                                          </p:spTgt>
                                        </p:tgtEl>
                                        <p:attrNameLst>
                                          <p:attrName>style.color</p:attrName>
                                        </p:attrNameLst>
                                      </p:cBhvr>
                                      <p:to>
                                        <a:srgbClr val="7F7F7F"/>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8" end="8"/>
                                            </p:txEl>
                                          </p:spTgt>
                                        </p:tgtEl>
                                        <p:attrNameLst>
                                          <p:attrName>style.visibility</p:attrName>
                                        </p:attrNameLst>
                                      </p:cBhvr>
                                      <p:to>
                                        <p:strVal val="visible"/>
                                      </p:to>
                                    </p:set>
                                    <p:animEffect transition="in" filter="fade">
                                      <p:cBhvr>
                                        <p:cTn id="20" dur="500"/>
                                        <p:tgtEl>
                                          <p:spTgt spid="7">
                                            <p:txEl>
                                              <p:pRg st="8" end="8"/>
                                            </p:txEl>
                                          </p:spTgt>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7">
                                            <p:txEl>
                                              <p:pRg st="4" end="4"/>
                                            </p:txEl>
                                          </p:spTgt>
                                        </p:tgtEl>
                                        <p:attrNameLst>
                                          <p:attrName>style.color</p:attrName>
                                        </p:attrNameLst>
                                      </p:cBhvr>
                                      <p:to>
                                        <a:srgbClr val="7F7F7F"/>
                                      </p:to>
                                    </p:animClr>
                                  </p:childTnLst>
                                </p:cTn>
                              </p:par>
                              <p:par>
                                <p:cTn id="23" presetID="3" presetClass="emph" presetSubtype="2" fill="hold" grpId="1" nodeType="withEffect">
                                  <p:stCondLst>
                                    <p:cond delay="0"/>
                                  </p:stCondLst>
                                  <p:childTnLst>
                                    <p:animClr clrSpc="rgb" dir="cw">
                                      <p:cBhvr override="childStyle">
                                        <p:cTn id="24" dur="500" fill="hold"/>
                                        <p:tgtEl>
                                          <p:spTgt spid="7">
                                            <p:txEl>
                                              <p:pRg st="5" end="5"/>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7">
                                            <p:txEl>
                                              <p:pRg st="6" end="6"/>
                                            </p:txEl>
                                          </p:spTgt>
                                        </p:tgtEl>
                                        <p:attrNameLst>
                                          <p:attrName>style.color</p:attrName>
                                        </p:attrNameLst>
                                      </p:cBhvr>
                                      <p:to>
                                        <a:srgbClr val="7F7F7F"/>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dirty="0"/>
              <a:t>Compile-time staged metaprogramming</a:t>
            </a:r>
          </a:p>
        </p:txBody>
      </p:sp>
      <p:sp>
        <p:nvSpPr>
          <p:cNvPr id="7" name="Content Placeholder 6"/>
          <p:cNvSpPr>
            <a:spLocks noGrp="1"/>
          </p:cNvSpPr>
          <p:nvPr>
            <p:ph idx="1"/>
          </p:nvPr>
        </p:nvSpPr>
        <p:spPr>
          <a:xfrm>
            <a:off x="354842" y="951311"/>
            <a:ext cx="8710217" cy="3606397"/>
          </a:xfrm>
        </p:spPr>
        <p:txBody>
          <a:bodyPr>
            <a:normAutofit/>
          </a:bodyPr>
          <a:lstStyle/>
          <a:p>
            <a:pPr marL="0" indent="0">
              <a:buNone/>
            </a:pPr>
            <a:endParaRPr lang="en-AU" dirty="0"/>
          </a:p>
          <a:p>
            <a:pPr marL="0" indent="0">
              <a:buNone/>
            </a:pPr>
            <a:r>
              <a:rPr lang="en-AU" dirty="0"/>
              <a:t>Performance is important, so all metaprogramming occurs at application compile time</a:t>
            </a:r>
          </a:p>
          <a:p>
            <a:pPr lvl="1"/>
            <a:r>
              <a:rPr lang="en-AU" dirty="0"/>
              <a:t>Avoids overhead of generating code at runtime</a:t>
            </a:r>
          </a:p>
          <a:p>
            <a:pPr lvl="1"/>
            <a:r>
              <a:rPr lang="en-AU" dirty="0"/>
              <a:t>In contrast to prior work (e.g., </a:t>
            </a:r>
            <a:r>
              <a:rPr lang="en-AU" dirty="0" err="1"/>
              <a:t>Sh</a:t>
            </a:r>
            <a:r>
              <a:rPr lang="en-AU" dirty="0"/>
              <a:t> [McCool et al. 2002] and Vertigo [Elliott 2004])</a:t>
            </a:r>
          </a:p>
          <a:p>
            <a:pPr marL="0" indent="0">
              <a:buNone/>
            </a:pPr>
            <a:endParaRPr lang="en-AU" dirty="0"/>
          </a:p>
          <a:p>
            <a:pPr marL="0" indent="0">
              <a:buNone/>
            </a:pPr>
            <a:r>
              <a:rPr lang="en-AU" dirty="0"/>
              <a:t>All Lua code executes at compile time</a:t>
            </a:r>
          </a:p>
          <a:p>
            <a:pPr marL="0" indent="0">
              <a:buNone/>
            </a:pPr>
            <a:endParaRPr lang="en-AU" dirty="0"/>
          </a:p>
          <a:p>
            <a:pPr marL="0" indent="0">
              <a:buNone/>
            </a:pPr>
            <a:r>
              <a:rPr lang="en-AU" dirty="0"/>
              <a:t>Runtime application and shader code are written in Terra</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21</a:t>
            </a:fld>
            <a:endParaRPr lang="en-AU" sz="1600" dirty="0">
              <a:solidFill>
                <a:schemeClr val="bg2"/>
              </a:solidFill>
            </a:endParaRPr>
          </a:p>
        </p:txBody>
      </p:sp>
    </p:spTree>
    <p:extLst>
      <p:ext uri="{BB962C8B-B14F-4D97-AF65-F5344CB8AC3E}">
        <p14:creationId xmlns:p14="http://schemas.microsoft.com/office/powerpoint/2010/main" val="12689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7">
                                            <p:txEl>
                                              <p:pRg st="1" end="1"/>
                                            </p:txEl>
                                          </p:spTgt>
                                        </p:tgtEl>
                                        <p:attrNameLst>
                                          <p:attrName>style.color</p:attrName>
                                        </p:attrNameLst>
                                      </p:cBhvr>
                                      <p:to>
                                        <a:srgbClr val="7F7F7F"/>
                                      </p:to>
                                    </p:animClr>
                                  </p:childTnLst>
                                </p:cTn>
                              </p:par>
                              <p:par>
                                <p:cTn id="10" presetID="3" presetClass="emph" presetSubtype="2" fill="hold" grpId="1" nodeType="withEffect">
                                  <p:stCondLst>
                                    <p:cond delay="0"/>
                                  </p:stCondLst>
                                  <p:childTnLst>
                                    <p:animClr clrSpc="rgb" dir="cw">
                                      <p:cBhvr override="childStyle">
                                        <p:cTn id="11" dur="500" fill="hold"/>
                                        <p:tgtEl>
                                          <p:spTgt spid="7">
                                            <p:txEl>
                                              <p:pRg st="2" end="2"/>
                                            </p:txEl>
                                          </p:spTgt>
                                        </p:tgtEl>
                                        <p:attrNameLst>
                                          <p:attrName>style.color</p:attrName>
                                        </p:attrNameLst>
                                      </p:cBhvr>
                                      <p:to>
                                        <a:srgbClr val="7F7F7F"/>
                                      </p:to>
                                    </p:animClr>
                                  </p:childTnLst>
                                </p:cTn>
                              </p:par>
                              <p:par>
                                <p:cTn id="12" presetID="3" presetClass="emph" presetSubtype="2" fill="hold" grpId="1" nodeType="withEffect">
                                  <p:stCondLst>
                                    <p:cond delay="0"/>
                                  </p:stCondLst>
                                  <p:childTnLst>
                                    <p:animClr clrSpc="rgb" dir="cw">
                                      <p:cBhvr override="childStyle">
                                        <p:cTn id="13" dur="500" fill="hold"/>
                                        <p:tgtEl>
                                          <p:spTgt spid="7">
                                            <p:txEl>
                                              <p:pRg st="3" end="3"/>
                                            </p:txEl>
                                          </p:spTgt>
                                        </p:tgtEl>
                                        <p:attrNameLst>
                                          <p:attrName>style.color</p:attrName>
                                        </p:attrNameLst>
                                      </p:cBhvr>
                                      <p:to>
                                        <a:srgbClr val="7F7F7F"/>
                                      </p:to>
                                    </p:animClr>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fade">
                                      <p:cBhvr>
                                        <p:cTn id="18" dur="500"/>
                                        <p:tgtEl>
                                          <p:spTgt spid="7">
                                            <p:txEl>
                                              <p:pRg st="7" end="7"/>
                                            </p:txEl>
                                          </p:spTgt>
                                        </p:tgtEl>
                                      </p:cBhvr>
                                    </p:animEffect>
                                  </p:childTnLst>
                                </p:cTn>
                              </p:par>
                              <p:par>
                                <p:cTn id="19" presetID="3" presetClass="emph" presetSubtype="2" fill="hold" grpId="1" nodeType="withEffect">
                                  <p:stCondLst>
                                    <p:cond delay="0"/>
                                  </p:stCondLst>
                                  <p:childTnLst>
                                    <p:animClr clrSpc="rgb" dir="cw">
                                      <p:cBhvr override="childStyle">
                                        <p:cTn id="20"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22</a:t>
            </a:fld>
            <a:endParaRPr lang="en-AU" sz="1600" dirty="0">
              <a:solidFill>
                <a:schemeClr val="bg2"/>
              </a:solidFill>
            </a:endParaRPr>
          </a:p>
        </p:txBody>
      </p:sp>
      <p:sp>
        <p:nvSpPr>
          <p:cNvPr id="11" name="Content Placeholder 6">
            <a:extLst>
              <a:ext uri="{FF2B5EF4-FFF2-40B4-BE49-F238E27FC236}">
                <a16:creationId xmlns:a16="http://schemas.microsoft.com/office/drawing/2014/main" id="{C1A48343-0908-4F60-BECE-4D63F772977F}"/>
              </a:ext>
            </a:extLst>
          </p:cNvPr>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
        <p:nvSpPr>
          <p:cNvPr id="13" name="Speech Bubble: Rectangle with Corners Rounded 12">
            <a:extLst>
              <a:ext uri="{FF2B5EF4-FFF2-40B4-BE49-F238E27FC236}">
                <a16:creationId xmlns:a16="http://schemas.microsoft.com/office/drawing/2014/main" id="{E84A1590-7BBC-4D36-9486-07D251EA463A}"/>
              </a:ext>
            </a:extLst>
          </p:cNvPr>
          <p:cNvSpPr/>
          <p:nvPr/>
        </p:nvSpPr>
        <p:spPr>
          <a:xfrm>
            <a:off x="3886238" y="2571750"/>
            <a:ext cx="2317542" cy="931157"/>
          </a:xfrm>
          <a:prstGeom prst="wedgeRoundRectCallout">
            <a:avLst>
              <a:gd name="adj1" fmla="val -84355"/>
              <a:gd name="adj2" fmla="val -4600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Single declaration of parameter</a:t>
            </a:r>
          </a:p>
        </p:txBody>
      </p:sp>
    </p:spTree>
    <p:extLst>
      <p:ext uri="{BB962C8B-B14F-4D97-AF65-F5344CB8AC3E}">
        <p14:creationId xmlns:p14="http://schemas.microsoft.com/office/powerpoint/2010/main" val="166227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7" name="Content Placeholder 6"/>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23</a:t>
            </a:fld>
            <a:endParaRPr lang="en-AU" sz="1600" dirty="0">
              <a:solidFill>
                <a:schemeClr val="bg2"/>
              </a:solidFill>
            </a:endParaRPr>
          </a:p>
        </p:txBody>
      </p:sp>
      <p:sp>
        <p:nvSpPr>
          <p:cNvPr id="10" name="Content Placeholder 6">
            <a:extLst>
              <a:ext uri="{FF2B5EF4-FFF2-40B4-BE49-F238E27FC236}">
                <a16:creationId xmlns:a16="http://schemas.microsoft.com/office/drawing/2014/main" id="{35D6A31A-FAC7-46F8-8E00-14D949D45644}"/>
              </a:ext>
            </a:extLst>
          </p:cNvPr>
          <p:cNvSpPr txBox="1">
            <a:spLocks/>
          </p:cNvSpPr>
          <p:nvPr/>
        </p:nvSpPr>
        <p:spPr>
          <a:xfrm>
            <a:off x="5591663" y="1009803"/>
            <a:ext cx="3439299"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t>Statically-checked interface to shaders:</a:t>
            </a:r>
          </a:p>
          <a:p>
            <a:pPr lvl="1"/>
            <a:endParaRPr lang="en-AU" sz="1200" dirty="0"/>
          </a:p>
          <a:p>
            <a:pPr marL="216000" lvl="1" indent="0">
              <a:buNone/>
            </a:pPr>
            <a:r>
              <a:rPr lang="en-AU" sz="1200" dirty="0">
                <a:solidFill>
                  <a:schemeClr val="accent4">
                    <a:lumMod val="60000"/>
                    <a:lumOff val="40000"/>
                  </a:schemeClr>
                </a:solidFill>
                <a:latin typeface="Consolas" panose="020B0609020204030204" pitchFamily="49" charset="0"/>
              </a:rPr>
              <a:t>var</a:t>
            </a:r>
            <a:r>
              <a:rPr lang="en-AU" sz="1200" dirty="0">
                <a:latin typeface="Consolas" panose="020B0609020204030204" pitchFamily="49" charset="0"/>
              </a:rPr>
              <a:t> </a:t>
            </a:r>
            <a:r>
              <a:rPr lang="en-AU" sz="1200" dirty="0" err="1">
                <a:latin typeface="Consolas" panose="020B0609020204030204" pitchFamily="49" charset="0"/>
              </a:rPr>
              <a:t>myShader</a:t>
            </a:r>
            <a:r>
              <a:rPr lang="en-AU" sz="1200" dirty="0">
                <a:latin typeface="Consolas" panose="020B0609020204030204" pitchFamily="49" charset="0"/>
              </a:rPr>
              <a:t> = </a:t>
            </a:r>
            <a:r>
              <a:rPr lang="en-AU" sz="1200" dirty="0" err="1">
                <a:latin typeface="Consolas" panose="020B0609020204030204" pitchFamily="49" charset="0"/>
              </a:rPr>
              <a:t>SurfaceShader.new</a:t>
            </a:r>
            <a:r>
              <a:rPr lang="en-AU" sz="1200" dirty="0">
                <a:latin typeface="Consolas" panose="020B0609020204030204" pitchFamily="49" charset="0"/>
              </a:rPr>
              <a:t>()</a:t>
            </a:r>
          </a:p>
          <a:p>
            <a:pPr marL="216000" lvl="1" indent="0">
              <a:buNone/>
            </a:pPr>
            <a:r>
              <a:rPr lang="en-AU" sz="1200" dirty="0">
                <a:solidFill>
                  <a:schemeClr val="accent4">
                    <a:lumMod val="60000"/>
                    <a:lumOff val="40000"/>
                  </a:schemeClr>
                </a:solidFill>
                <a:latin typeface="Consolas" panose="020B0609020204030204" pitchFamily="49" charset="0"/>
              </a:rPr>
              <a:t>var</a:t>
            </a:r>
            <a:r>
              <a:rPr lang="en-AU" sz="1200" dirty="0">
                <a:latin typeface="Consolas" panose="020B0609020204030204" pitchFamily="49" charset="0"/>
              </a:rPr>
              <a:t> </a:t>
            </a:r>
            <a:r>
              <a:rPr lang="en-AU" sz="1200" dirty="0" err="1">
                <a:latin typeface="Consolas" panose="020B0609020204030204" pitchFamily="49" charset="0"/>
              </a:rPr>
              <a:t>lightData</a:t>
            </a:r>
            <a:r>
              <a:rPr lang="en-AU" sz="1200" dirty="0">
                <a:latin typeface="Consolas" panose="020B0609020204030204" pitchFamily="49" charset="0"/>
              </a:rPr>
              <a:t> =</a:t>
            </a:r>
          </a:p>
          <a:p>
            <a:pPr marL="216000" lvl="1" indent="0">
              <a:buNone/>
            </a:pPr>
            <a:r>
              <a:rPr lang="en-AU" sz="1200" dirty="0">
                <a:latin typeface="Consolas" panose="020B0609020204030204" pitchFamily="49" charset="0"/>
              </a:rPr>
              <a:t>         </a:t>
            </a:r>
            <a:r>
              <a:rPr lang="en-AU" sz="1200" dirty="0" err="1">
                <a:latin typeface="Consolas" panose="020B0609020204030204" pitchFamily="49" charset="0"/>
              </a:rPr>
              <a:t>myShader.LightData:map</a:t>
            </a:r>
            <a:r>
              <a:rPr lang="en-AU" sz="1200" dirty="0">
                <a:latin typeface="Consolas" panose="020B0609020204030204" pitchFamily="49" charset="0"/>
              </a:rPr>
              <a:t>(…)</a:t>
            </a:r>
          </a:p>
          <a:p>
            <a:pPr marL="216000" lvl="1" indent="0">
              <a:buNone/>
            </a:pPr>
            <a:r>
              <a:rPr lang="en-AU" sz="1200" dirty="0" err="1">
                <a:latin typeface="Consolas" panose="020B0609020204030204" pitchFamily="49" charset="0"/>
              </a:rPr>
              <a:t>lightData.lightDirection</a:t>
            </a:r>
            <a:r>
              <a:rPr lang="en-AU" sz="1200" dirty="0">
                <a:latin typeface="Consolas" panose="020B0609020204030204" pitchFamily="49" charset="0"/>
              </a:rPr>
              <a:t> = </a:t>
            </a:r>
            <a:r>
              <a:rPr lang="en-AU" sz="1200" dirty="0">
                <a:solidFill>
                  <a:schemeClr val="accent2">
                    <a:lumMod val="60000"/>
                    <a:lumOff val="40000"/>
                  </a:schemeClr>
                </a:solidFill>
                <a:latin typeface="Consolas" panose="020B0609020204030204" pitchFamily="49" charset="0"/>
              </a:rPr>
              <a:t>vec4</a:t>
            </a:r>
            <a:r>
              <a:rPr lang="en-AU" sz="1200" dirty="0">
                <a:latin typeface="Consolas" panose="020B0609020204030204" pitchFamily="49" charset="0"/>
              </a:rPr>
              <a:t>(…)</a:t>
            </a:r>
          </a:p>
        </p:txBody>
      </p:sp>
      <p:sp>
        <p:nvSpPr>
          <p:cNvPr id="13" name="Speech Bubble: Rectangle with Corners Rounded 12">
            <a:extLst>
              <a:ext uri="{FF2B5EF4-FFF2-40B4-BE49-F238E27FC236}">
                <a16:creationId xmlns:a16="http://schemas.microsoft.com/office/drawing/2014/main" id="{E84A1590-7BBC-4D36-9486-07D251EA463A}"/>
              </a:ext>
            </a:extLst>
          </p:cNvPr>
          <p:cNvSpPr/>
          <p:nvPr/>
        </p:nvSpPr>
        <p:spPr>
          <a:xfrm>
            <a:off x="3886238" y="2571750"/>
            <a:ext cx="2317542" cy="931157"/>
          </a:xfrm>
          <a:prstGeom prst="wedgeRoundRectCallout">
            <a:avLst>
              <a:gd name="adj1" fmla="val -84355"/>
              <a:gd name="adj2" fmla="val -4600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Compile-time error: </a:t>
            </a:r>
            <a:r>
              <a:rPr lang="en-US" sz="1600" dirty="0" err="1"/>
              <a:t>lightDirection</a:t>
            </a:r>
            <a:r>
              <a:rPr lang="en-US" sz="1600" dirty="0"/>
              <a:t> is a vec3</a:t>
            </a:r>
          </a:p>
        </p:txBody>
      </p:sp>
      <p:sp>
        <p:nvSpPr>
          <p:cNvPr id="12" name="Speech Bubble: Rectangle with Corners Rounded 11">
            <a:extLst>
              <a:ext uri="{FF2B5EF4-FFF2-40B4-BE49-F238E27FC236}">
                <a16:creationId xmlns:a16="http://schemas.microsoft.com/office/drawing/2014/main" id="{0C78B8A2-6D63-4800-9510-F97F2046C663}"/>
              </a:ext>
            </a:extLst>
          </p:cNvPr>
          <p:cNvSpPr/>
          <p:nvPr/>
        </p:nvSpPr>
        <p:spPr>
          <a:xfrm>
            <a:off x="3886238" y="2571750"/>
            <a:ext cx="2317542" cy="931157"/>
          </a:xfrm>
          <a:prstGeom prst="wedgeRoundRectCallout">
            <a:avLst>
              <a:gd name="adj1" fmla="val 94566"/>
              <a:gd name="adj2" fmla="val -5743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Compile-time error: </a:t>
            </a:r>
            <a:r>
              <a:rPr lang="en-US" sz="1600" dirty="0" err="1"/>
              <a:t>lightDirection</a:t>
            </a:r>
            <a:r>
              <a:rPr lang="en-US" sz="1600" dirty="0"/>
              <a:t> is a vec3</a:t>
            </a:r>
          </a:p>
        </p:txBody>
      </p:sp>
    </p:spTree>
    <p:extLst>
      <p:ext uri="{BB962C8B-B14F-4D97-AF65-F5344CB8AC3E}">
        <p14:creationId xmlns:p14="http://schemas.microsoft.com/office/powerpoint/2010/main" val="323918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003706F1-5F45-454A-805D-FEA80746F925}"/>
              </a:ext>
            </a:extLst>
          </p:cNvPr>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24</a:t>
            </a:fld>
            <a:endParaRPr lang="en-AU" sz="1600" dirty="0">
              <a:solidFill>
                <a:schemeClr val="bg2"/>
              </a:solidFill>
            </a:endParaRPr>
          </a:p>
        </p:txBody>
      </p:sp>
      <p:sp>
        <p:nvSpPr>
          <p:cNvPr id="10" name="Content Placeholder 6">
            <a:extLst>
              <a:ext uri="{FF2B5EF4-FFF2-40B4-BE49-F238E27FC236}">
                <a16:creationId xmlns:a16="http://schemas.microsoft.com/office/drawing/2014/main" id="{35D6A31A-FAC7-46F8-8E00-14D949D45644}"/>
              </a:ext>
            </a:extLst>
          </p:cNvPr>
          <p:cNvSpPr txBox="1">
            <a:spLocks/>
          </p:cNvSpPr>
          <p:nvPr/>
        </p:nvSpPr>
        <p:spPr>
          <a:xfrm>
            <a:off x="5591663" y="1009803"/>
            <a:ext cx="3453667"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solidFill>
                  <a:schemeClr val="bg1">
                    <a:lumMod val="50000"/>
                  </a:schemeClr>
                </a:solidFill>
              </a:rPr>
              <a:t>Statically-checked interface to shaders:</a:t>
            </a:r>
          </a:p>
          <a:p>
            <a:pPr lvl="1"/>
            <a:endParaRPr lang="en-AU" sz="1200" dirty="0">
              <a:solidFill>
                <a:schemeClr val="bg1">
                  <a:lumMod val="50000"/>
                </a:schemeClr>
              </a:solidFill>
            </a:endParaRPr>
          </a:p>
          <a:p>
            <a:pPr marL="216000" lvl="1" indent="0">
              <a:buNone/>
            </a:pPr>
            <a:r>
              <a:rPr lang="en-AU" sz="1200" dirty="0">
                <a:solidFill>
                  <a:schemeClr val="bg1">
                    <a:lumMod val="50000"/>
                  </a:schemeClr>
                </a:solidFill>
                <a:latin typeface="Consolas" panose="020B0609020204030204" pitchFamily="49" charset="0"/>
              </a:rPr>
              <a:t>var </a:t>
            </a:r>
            <a:r>
              <a:rPr lang="en-AU" sz="1200" dirty="0" err="1">
                <a:solidFill>
                  <a:schemeClr val="bg1">
                    <a:lumMod val="50000"/>
                  </a:schemeClr>
                </a:solidFill>
                <a:latin typeface="Consolas" panose="020B0609020204030204" pitchFamily="49" charset="0"/>
              </a:rPr>
              <a:t>myShader</a:t>
            </a:r>
            <a:r>
              <a:rPr lang="en-AU" sz="1200" dirty="0">
                <a:solidFill>
                  <a:schemeClr val="bg1">
                    <a:lumMod val="50000"/>
                  </a:schemeClr>
                </a:solidFill>
                <a:latin typeface="Consolas" panose="020B0609020204030204" pitchFamily="49" charset="0"/>
              </a:rPr>
              <a:t> = </a:t>
            </a:r>
            <a:r>
              <a:rPr lang="en-AU" sz="1200" dirty="0" err="1">
                <a:solidFill>
                  <a:schemeClr val="bg1">
                    <a:lumMod val="50000"/>
                  </a:schemeClr>
                </a:solidFill>
                <a:latin typeface="Consolas" panose="020B0609020204030204" pitchFamily="49" charset="0"/>
              </a:rPr>
              <a:t>SurfaceShader.new</a:t>
            </a:r>
            <a:r>
              <a:rPr lang="en-AU" sz="1200" dirty="0">
                <a:solidFill>
                  <a:schemeClr val="bg1">
                    <a:lumMod val="50000"/>
                  </a:schemeClr>
                </a:solidFill>
                <a:latin typeface="Consolas" panose="020B0609020204030204" pitchFamily="49" charset="0"/>
              </a:rPr>
              <a:t>()</a:t>
            </a:r>
          </a:p>
          <a:p>
            <a:pPr marL="216000" lvl="1" indent="0">
              <a:buNone/>
            </a:pPr>
            <a:r>
              <a:rPr lang="en-AU" sz="1200" dirty="0">
                <a:solidFill>
                  <a:schemeClr val="bg1">
                    <a:lumMod val="50000"/>
                  </a:schemeClr>
                </a:solidFill>
                <a:latin typeface="Consolas" panose="020B0609020204030204" pitchFamily="49" charset="0"/>
              </a:rPr>
              <a:t>var </a:t>
            </a:r>
            <a:r>
              <a:rPr lang="en-AU" sz="1200" dirty="0" err="1">
                <a:solidFill>
                  <a:schemeClr val="bg1">
                    <a:lumMod val="50000"/>
                  </a:schemeClr>
                </a:solidFill>
                <a:latin typeface="Consolas" panose="020B0609020204030204" pitchFamily="49" charset="0"/>
              </a:rPr>
              <a:t>lightData</a:t>
            </a:r>
            <a:r>
              <a:rPr lang="en-AU" sz="1200" dirty="0">
                <a:solidFill>
                  <a:schemeClr val="bg1">
                    <a:lumMod val="50000"/>
                  </a:schemeClr>
                </a:solidFill>
                <a:latin typeface="Consolas" panose="020B0609020204030204" pitchFamily="49" charset="0"/>
              </a:rPr>
              <a:t> =</a:t>
            </a:r>
          </a:p>
          <a:p>
            <a:pPr marL="216000" lvl="1" indent="0">
              <a:buNone/>
            </a:pPr>
            <a:r>
              <a:rPr lang="en-AU" sz="1200" dirty="0">
                <a:solidFill>
                  <a:schemeClr val="bg1">
                    <a:lumMod val="50000"/>
                  </a:schemeClr>
                </a:solidFill>
                <a:latin typeface="Consolas" panose="020B0609020204030204" pitchFamily="49" charset="0"/>
              </a:rPr>
              <a:t>         </a:t>
            </a:r>
            <a:r>
              <a:rPr lang="en-AU" sz="1200" dirty="0" err="1">
                <a:solidFill>
                  <a:schemeClr val="bg1">
                    <a:lumMod val="50000"/>
                  </a:schemeClr>
                </a:solidFill>
                <a:latin typeface="Consolas" panose="020B0609020204030204" pitchFamily="49" charset="0"/>
              </a:rPr>
              <a:t>myShader.LightData:map</a:t>
            </a:r>
            <a:r>
              <a:rPr lang="en-AU" sz="1200" dirty="0">
                <a:solidFill>
                  <a:schemeClr val="bg1">
                    <a:lumMod val="50000"/>
                  </a:schemeClr>
                </a:solidFill>
                <a:latin typeface="Consolas" panose="020B0609020204030204" pitchFamily="49" charset="0"/>
              </a:rPr>
              <a:t>(…)</a:t>
            </a:r>
          </a:p>
          <a:p>
            <a:pPr marL="216000" lvl="1" indent="0">
              <a:buNone/>
            </a:pPr>
            <a:r>
              <a:rPr lang="en-AU" sz="1200" dirty="0" err="1">
                <a:solidFill>
                  <a:schemeClr val="bg1">
                    <a:lumMod val="50000"/>
                  </a:schemeClr>
                </a:solidFill>
                <a:latin typeface="Consolas" panose="020B0609020204030204" pitchFamily="49" charset="0"/>
              </a:rPr>
              <a:t>lightData.lightDirection</a:t>
            </a:r>
            <a:r>
              <a:rPr lang="en-AU" sz="1200" dirty="0">
                <a:solidFill>
                  <a:schemeClr val="bg1">
                    <a:lumMod val="50000"/>
                  </a:schemeClr>
                </a:solidFill>
                <a:latin typeface="Consolas" panose="020B0609020204030204" pitchFamily="49" charset="0"/>
              </a:rPr>
              <a:t> = vec4(…)</a:t>
            </a:r>
          </a:p>
          <a:p>
            <a:pPr marL="216000" lvl="1" indent="0">
              <a:buNone/>
            </a:pPr>
            <a:endParaRPr lang="en-AU" sz="1200" dirty="0"/>
          </a:p>
          <a:p>
            <a:r>
              <a:rPr lang="en-AU" sz="1600" dirty="0"/>
              <a:t>Automatically generate variant (like </a:t>
            </a:r>
            <a:r>
              <a:rPr lang="en-AU" sz="1600" dirty="0" err="1"/>
              <a:t>ShaderLab</a:t>
            </a:r>
            <a:r>
              <a:rPr lang="en-AU" sz="1600" dirty="0"/>
              <a:t>)</a:t>
            </a:r>
          </a:p>
          <a:p>
            <a:pPr marL="0" indent="0">
              <a:buNone/>
            </a:pPr>
            <a:endParaRPr lang="en-AU" sz="1600" dirty="0"/>
          </a:p>
          <a:p>
            <a:r>
              <a:rPr lang="en-AU" sz="1600" dirty="0"/>
              <a:t>Opportunity to explore more specialization options (we’ll return to this)</a:t>
            </a:r>
          </a:p>
        </p:txBody>
      </p:sp>
      <p:sp>
        <p:nvSpPr>
          <p:cNvPr id="12" name="Speech Bubble: Rectangle with Corners Rounded 11">
            <a:extLst>
              <a:ext uri="{FF2B5EF4-FFF2-40B4-BE49-F238E27FC236}">
                <a16:creationId xmlns:a16="http://schemas.microsoft.com/office/drawing/2014/main" id="{0C78B8A2-6D63-4800-9510-F97F2046C663}"/>
              </a:ext>
            </a:extLst>
          </p:cNvPr>
          <p:cNvSpPr/>
          <p:nvPr/>
        </p:nvSpPr>
        <p:spPr>
          <a:xfrm>
            <a:off x="2307418" y="2106171"/>
            <a:ext cx="2317542" cy="931157"/>
          </a:xfrm>
          <a:prstGeom prst="wedgeRoundRectCallout">
            <a:avLst>
              <a:gd name="adj1" fmla="val -80855"/>
              <a:gd name="adj2" fmla="val -10335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Specialization expressed and controlled through </a:t>
            </a:r>
            <a:r>
              <a:rPr lang="en-US" sz="1600" dirty="0" err="1"/>
              <a:t>ConfigurationOptions</a:t>
            </a:r>
            <a:endParaRPr lang="en-US" sz="1600" dirty="0"/>
          </a:p>
        </p:txBody>
      </p:sp>
      <p:sp>
        <p:nvSpPr>
          <p:cNvPr id="13" name="Speech Bubble: Rectangle with Corners Rounded 12">
            <a:extLst>
              <a:ext uri="{FF2B5EF4-FFF2-40B4-BE49-F238E27FC236}">
                <a16:creationId xmlns:a16="http://schemas.microsoft.com/office/drawing/2014/main" id="{E84A1590-7BBC-4D36-9486-07D251EA463A}"/>
              </a:ext>
            </a:extLst>
          </p:cNvPr>
          <p:cNvSpPr/>
          <p:nvPr/>
        </p:nvSpPr>
        <p:spPr>
          <a:xfrm>
            <a:off x="2307418" y="2106171"/>
            <a:ext cx="2317542" cy="931157"/>
          </a:xfrm>
          <a:prstGeom prst="wedgeRoundRectCallout">
            <a:avLst>
              <a:gd name="adj1" fmla="val -46603"/>
              <a:gd name="adj2" fmla="val 103063"/>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Specialization expressed and controlled through </a:t>
            </a:r>
            <a:r>
              <a:rPr lang="en-US" sz="1600" dirty="0" err="1"/>
              <a:t>ConfigurationOptions</a:t>
            </a:r>
            <a:endParaRPr lang="en-US" sz="1600" dirty="0"/>
          </a:p>
        </p:txBody>
      </p:sp>
    </p:spTree>
    <p:extLst>
      <p:ext uri="{BB962C8B-B14F-4D97-AF65-F5344CB8AC3E}">
        <p14:creationId xmlns:p14="http://schemas.microsoft.com/office/powerpoint/2010/main" val="123866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fade">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9" end="9"/>
                                            </p:txEl>
                                          </p:spTgt>
                                        </p:tgtEl>
                                        <p:attrNameLst>
                                          <p:attrName>style.visibility</p:attrName>
                                        </p:attrNameLst>
                                      </p:cBhvr>
                                      <p:to>
                                        <p:strVal val="visible"/>
                                      </p:to>
                                    </p:set>
                                    <p:animEffect transition="in" filter="fade">
                                      <p:cBhvr>
                                        <p:cTn id="12" dur="500"/>
                                        <p:tgtEl>
                                          <p:spTgt spid="10">
                                            <p:txEl>
                                              <p:pRg st="9" end="9"/>
                                            </p:txEl>
                                          </p:spTgt>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10">
                                            <p:txEl>
                                              <p:pRg st="7" end="7"/>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0" grpId="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Example shader in our system (called </a:t>
            </a:r>
            <a:r>
              <a:rPr lang="en-AU" dirty="0" err="1"/>
              <a:t>Selos</a:t>
            </a:r>
            <a:r>
              <a:rPr lang="en-AU" dirty="0"/>
              <a:t>)</a:t>
            </a:r>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25</a:t>
            </a:fld>
            <a:endParaRPr lang="en-AU" sz="1600" dirty="0">
              <a:solidFill>
                <a:schemeClr val="bg2"/>
              </a:solidFill>
            </a:endParaRPr>
          </a:p>
        </p:txBody>
      </p:sp>
      <p:sp>
        <p:nvSpPr>
          <p:cNvPr id="11" name="Content Placeholder 6">
            <a:extLst>
              <a:ext uri="{FF2B5EF4-FFF2-40B4-BE49-F238E27FC236}">
                <a16:creationId xmlns:a16="http://schemas.microsoft.com/office/drawing/2014/main" id="{CBBB2C2A-36AB-48F6-83F1-01C023138B25}"/>
              </a:ext>
            </a:extLst>
          </p:cNvPr>
          <p:cNvSpPr>
            <a:spLocks noGrp="1"/>
          </p:cNvSpPr>
          <p:nvPr>
            <p:ph idx="1"/>
          </p:nvPr>
        </p:nvSpPr>
        <p:spPr>
          <a:xfrm>
            <a:off x="381155" y="774552"/>
            <a:ext cx="5078932" cy="4060585"/>
          </a:xfrm>
          <a:ln w="28575">
            <a:solidFill>
              <a:schemeClr val="accent1"/>
            </a:solidFill>
          </a:ln>
        </p:spPr>
        <p:txBody>
          <a:bodyPr>
            <a:normAutofit/>
          </a:body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solidFill>
                  <a:schemeClr val="accent4">
                    <a:lumMod val="60000"/>
                    <a:lumOff val="40000"/>
                  </a:schemeClr>
                </a:solidFill>
                <a:latin typeface="Consolas" panose="020B0609020204030204" pitchFamily="49" charset="0"/>
                <a:cs typeface="Arial" panose="020B0604020202020204" pitchFamily="34" charset="0"/>
              </a:rPr>
              <a:t>ConfigurationOptions</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MaterialType</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MaterialSystem.MaterialTypeOption.new</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uniform</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LightData</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UIType</a:t>
            </a:r>
            <a:r>
              <a:rPr lang="en-US" sz="1200" dirty="0">
                <a:latin typeface="Consolas" panose="020B0609020204030204" pitchFamily="49" charset="0"/>
                <a:cs typeface="Arial" panose="020B0604020202020204" pitchFamily="34" charset="0"/>
              </a:rPr>
              <a:t>(</a:t>
            </a:r>
            <a:r>
              <a:rPr lang="en-US" sz="1200" dirty="0">
                <a:solidFill>
                  <a:schemeClr val="accent2">
                    <a:lumMod val="60000"/>
                    <a:lumOff val="40000"/>
                  </a:schemeClr>
                </a:solidFill>
                <a:latin typeface="Consolas" panose="020B0609020204030204" pitchFamily="49" charset="0"/>
                <a:cs typeface="Arial" panose="020B0604020202020204" pitchFamily="34" charset="0"/>
              </a:rPr>
              <a:t>Slider3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 </a:t>
            </a:r>
            <a:r>
              <a:rPr lang="en-US" sz="1200" dirty="0">
                <a:solidFill>
                  <a:schemeClr val="accent2">
                    <a:lumMod val="60000"/>
                    <a:lumOff val="40000"/>
                  </a:schemeClr>
                </a:solidFill>
                <a:latin typeface="Consolas" panose="020B0609020204030204" pitchFamily="49" charset="0"/>
                <a:cs typeface="Arial" panose="020B0604020202020204" pitchFamily="34" charset="0"/>
              </a:rPr>
              <a:t>vec3</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fragment</a:t>
            </a: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code</a:t>
            </a:r>
          </a:p>
          <a:p>
            <a:pPr marL="139700" indent="0">
              <a:buNone/>
            </a:pP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MaterialType:eval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a:t>
            </a:r>
          </a:p>
          <a:p>
            <a:pPr marL="139700" indent="0">
              <a:buNone/>
            </a:pPr>
            <a:r>
              <a:rPr lang="en-US" sz="1200" dirty="0">
                <a:latin typeface="Consolas" panose="020B0609020204030204" pitchFamily="49" charset="0"/>
                <a:cs typeface="Arial" panose="020B0604020202020204" pitchFamily="34" charset="0"/>
              </a:rPr>
              <a:t>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a:t>
            </a:r>
          </a:p>
          <a:p>
            <a:pPr marL="139700" indent="0">
              <a:buNone/>
            </a:pPr>
            <a:r>
              <a:rPr lang="en-US" sz="12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11952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Other Key Design Decisions</a:t>
            </a:r>
          </a:p>
        </p:txBody>
      </p:sp>
    </p:spTree>
    <p:extLst>
      <p:ext uri="{BB962C8B-B14F-4D97-AF65-F5344CB8AC3E}">
        <p14:creationId xmlns:p14="http://schemas.microsoft.com/office/powerpoint/2010/main" val="228758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Other key design decisions</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Write shader definitions using a DSL</a:t>
            </a:r>
          </a:p>
          <a:p>
            <a:pPr lvl="1"/>
            <a:r>
              <a:rPr lang="en-AU" dirty="0"/>
              <a:t>Present a familiar interface to technical artists</a:t>
            </a:r>
          </a:p>
          <a:p>
            <a:pPr lvl="1"/>
            <a:r>
              <a:rPr lang="en-AU" dirty="0"/>
              <a:t>Don’t expose the metaprogramming directly</a:t>
            </a:r>
          </a:p>
          <a:p>
            <a:endParaRPr lang="en-AU" dirty="0"/>
          </a:p>
          <a:p>
            <a:pPr marL="0" indent="0">
              <a:buNone/>
            </a:pPr>
            <a:r>
              <a:rPr lang="en-AU" dirty="0"/>
              <a:t>Represent shaders as compile-time Lua objects</a:t>
            </a:r>
          </a:p>
          <a:p>
            <a:pPr lvl="1"/>
            <a:r>
              <a:rPr lang="en-AU" dirty="0"/>
              <a:t>Consistent interface to manipulate shader code</a:t>
            </a:r>
          </a:p>
          <a:p>
            <a:pPr lvl="1"/>
            <a:r>
              <a:rPr lang="en-AU" dirty="0"/>
              <a:t>Compile-time only, so it doesn’t add runtime overhead</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27</a:t>
            </a:fld>
            <a:endParaRPr lang="en-AU" sz="1600" dirty="0">
              <a:solidFill>
                <a:schemeClr val="bg2"/>
              </a:solidFill>
            </a:endParaRPr>
          </a:p>
        </p:txBody>
      </p:sp>
    </p:spTree>
    <p:extLst>
      <p:ext uri="{BB962C8B-B14F-4D97-AF65-F5344CB8AC3E}">
        <p14:creationId xmlns:p14="http://schemas.microsoft.com/office/powerpoint/2010/main" val="41679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7">
                                            <p:txEl>
                                              <p:pRg st="1" end="1"/>
                                            </p:txEl>
                                          </p:spTgt>
                                        </p:tgtEl>
                                        <p:attrNameLst>
                                          <p:attrName>style.color</p:attrName>
                                        </p:attrNameLst>
                                      </p:cBhvr>
                                      <p:to>
                                        <a:srgbClr val="7F7F7F"/>
                                      </p:to>
                                    </p:animClr>
                                  </p:childTnLst>
                                </p:cTn>
                              </p:par>
                              <p:par>
                                <p:cTn id="16" presetID="3" presetClass="emph" presetSubtype="2" fill="hold" grpId="1" nodeType="withEffect">
                                  <p:stCondLst>
                                    <p:cond delay="0"/>
                                  </p:stCondLst>
                                  <p:childTnLst>
                                    <p:animClr clrSpc="rgb" dir="cw">
                                      <p:cBhvr override="childStyle">
                                        <p:cTn id="17" dur="500" fill="hold"/>
                                        <p:tgtEl>
                                          <p:spTgt spid="7">
                                            <p:txEl>
                                              <p:pRg st="2" end="2"/>
                                            </p:txEl>
                                          </p:spTgt>
                                        </p:tgtEl>
                                        <p:attrNameLst>
                                          <p:attrName>style.color</p:attrName>
                                        </p:attrNameLst>
                                      </p:cBhvr>
                                      <p:to>
                                        <a:srgbClr val="7F7F7F"/>
                                      </p:to>
                                    </p:animClr>
                                  </p:childTnLst>
                                </p:cTn>
                              </p:par>
                              <p:par>
                                <p:cTn id="18" presetID="3" presetClass="emph" presetSubtype="2" fill="hold" grpId="1" nodeType="withEffect">
                                  <p:stCondLst>
                                    <p:cond delay="0"/>
                                  </p:stCondLst>
                                  <p:childTnLst>
                                    <p:animClr clrSpc="rgb" dir="cw">
                                      <p:cBhvr override="childStyle">
                                        <p:cTn id="19" dur="500" fill="hold"/>
                                        <p:tgtEl>
                                          <p:spTgt spid="7">
                                            <p:txEl>
                                              <p:pRg st="3" end="3"/>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Other key design decisions (cont.)</a:t>
            </a:r>
          </a:p>
        </p:txBody>
      </p:sp>
      <p:sp>
        <p:nvSpPr>
          <p:cNvPr id="7" name="Content Placeholder 6"/>
          <p:cNvSpPr>
            <a:spLocks noGrp="1"/>
          </p:cNvSpPr>
          <p:nvPr>
            <p:ph idx="1"/>
          </p:nvPr>
        </p:nvSpPr>
        <p:spPr>
          <a:xfrm>
            <a:off x="354842" y="951311"/>
            <a:ext cx="8526389" cy="3606397"/>
          </a:xfrm>
        </p:spPr>
        <p:txBody>
          <a:bodyPr/>
          <a:lstStyle/>
          <a:p>
            <a:pPr marL="0" indent="0">
              <a:buNone/>
            </a:pPr>
            <a:endParaRPr lang="en-AU" dirty="0"/>
          </a:p>
          <a:p>
            <a:pPr marL="0" indent="0">
              <a:buNone/>
            </a:pPr>
            <a:r>
              <a:rPr lang="en-AU" dirty="0"/>
              <a:t>Write shader logic and application code in the same language</a:t>
            </a:r>
          </a:p>
          <a:p>
            <a:pPr lvl="1"/>
            <a:r>
              <a:rPr lang="en-AU" dirty="0"/>
              <a:t>Share types and functions between CPU and GPU code</a:t>
            </a:r>
          </a:p>
          <a:p>
            <a:endParaRPr lang="en-AU" dirty="0"/>
          </a:p>
          <a:p>
            <a:pPr marL="0" indent="0">
              <a:buNone/>
            </a:pPr>
            <a:r>
              <a:rPr lang="en-AU" dirty="0"/>
              <a:t>Generate runtime data structures for shaders</a:t>
            </a:r>
          </a:p>
          <a:p>
            <a:pPr lvl="1"/>
            <a:r>
              <a:rPr lang="en-AU" dirty="0"/>
              <a:t>Statically-checked interface – catches errors at application compile time</a:t>
            </a:r>
          </a:p>
          <a:p>
            <a:pPr lvl="1"/>
            <a:r>
              <a:rPr lang="en-AU" dirty="0"/>
              <a:t>Downside: must recompile application whenever a shader’s interface changes</a:t>
            </a:r>
          </a:p>
          <a:p>
            <a:pPr lvl="2"/>
            <a:r>
              <a:rPr lang="en-AU" dirty="0"/>
              <a:t>But we can hot reload if only the logic changes</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28</a:t>
            </a:fld>
            <a:endParaRPr lang="en-AU" sz="1600" dirty="0">
              <a:solidFill>
                <a:schemeClr val="bg2"/>
              </a:solidFill>
            </a:endParaRPr>
          </a:p>
        </p:txBody>
      </p:sp>
    </p:spTree>
    <p:extLst>
      <p:ext uri="{BB962C8B-B14F-4D97-AF65-F5344CB8AC3E}">
        <p14:creationId xmlns:p14="http://schemas.microsoft.com/office/powerpoint/2010/main" val="14985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7">
                                            <p:txEl>
                                              <p:pRg st="1" end="1"/>
                                            </p:txEl>
                                          </p:spTgt>
                                        </p:tgtEl>
                                        <p:attrNameLst>
                                          <p:attrName>style.color</p:attrName>
                                        </p:attrNameLst>
                                      </p:cBhvr>
                                      <p:to>
                                        <a:srgbClr val="7F7F7F"/>
                                      </p:to>
                                    </p:animClr>
                                  </p:childTnLst>
                                </p:cTn>
                              </p:par>
                              <p:par>
                                <p:cTn id="19" presetID="3" presetClass="emph" presetSubtype="2" fill="hold" grpId="1" nodeType="withEffect">
                                  <p:stCondLst>
                                    <p:cond delay="0"/>
                                  </p:stCondLst>
                                  <p:childTnLst>
                                    <p:animClr clrSpc="rgb" dir="cw">
                                      <p:cBhvr override="childStyle">
                                        <p:cTn id="20" dur="500" fill="hold"/>
                                        <p:tgtEl>
                                          <p:spTgt spid="7">
                                            <p:txEl>
                                              <p:pRg st="2" end="2"/>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8ABACA55-9D0C-4D42-BDDC-6DBF23CF8447}"/>
              </a:ext>
            </a:extLst>
          </p:cNvPr>
          <p:cNvSpPr/>
          <p:nvPr/>
        </p:nvSpPr>
        <p:spPr>
          <a:xfrm>
            <a:off x="7065589" y="2130999"/>
            <a:ext cx="1999839" cy="931157"/>
          </a:xfrm>
          <a:prstGeom prst="wedgeRoundRectCallout">
            <a:avLst>
              <a:gd name="adj1" fmla="val -92957"/>
              <a:gd name="adj2" fmla="val 62087"/>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Improvements over </a:t>
            </a:r>
            <a:r>
              <a:rPr lang="en-US" sz="1600" dirty="0" err="1"/>
              <a:t>ShaderLab</a:t>
            </a:r>
            <a:r>
              <a:rPr lang="en-US" sz="1600" dirty="0"/>
              <a:t>, but with similar lines of code</a:t>
            </a:r>
          </a:p>
        </p:txBody>
      </p:sp>
      <p:sp>
        <p:nvSpPr>
          <p:cNvPr id="6" name="Title 5"/>
          <p:cNvSpPr>
            <a:spLocks noGrp="1"/>
          </p:cNvSpPr>
          <p:nvPr>
            <p:ph type="title"/>
          </p:nvPr>
        </p:nvSpPr>
        <p:spPr/>
        <p:txBody>
          <a:bodyPr>
            <a:normAutofit fontScale="90000"/>
          </a:bodyPr>
          <a:lstStyle/>
          <a:p>
            <a:r>
              <a:rPr lang="en-AU" dirty="0"/>
              <a:t>Our implementation required only a modest effort</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29</a:t>
            </a:fld>
            <a:endParaRPr lang="en-AU" sz="1600" dirty="0">
              <a:solidFill>
                <a:schemeClr val="bg2"/>
              </a:solidFill>
            </a:endParaRPr>
          </a:p>
        </p:txBody>
      </p:sp>
      <p:graphicFrame>
        <p:nvGraphicFramePr>
          <p:cNvPr id="2" name="Table 2">
            <a:extLst>
              <a:ext uri="{FF2B5EF4-FFF2-40B4-BE49-F238E27FC236}">
                <a16:creationId xmlns:a16="http://schemas.microsoft.com/office/drawing/2014/main" id="{5B6CBEF3-EC04-4B51-9BB1-348F0DE23B30}"/>
              </a:ext>
            </a:extLst>
          </p:cNvPr>
          <p:cNvGraphicFramePr>
            <a:graphicFrameLocks noGrp="1"/>
          </p:cNvGraphicFramePr>
          <p:nvPr>
            <p:extLst>
              <p:ext uri="{D42A27DB-BD31-4B8C-83A1-F6EECF244321}">
                <p14:modId xmlns:p14="http://schemas.microsoft.com/office/powerpoint/2010/main" val="2283920516"/>
              </p:ext>
            </p:extLst>
          </p:nvPr>
        </p:nvGraphicFramePr>
        <p:xfrm>
          <a:off x="354842" y="1285993"/>
          <a:ext cx="6585388" cy="2651760"/>
        </p:xfrm>
        <a:graphic>
          <a:graphicData uri="http://schemas.openxmlformats.org/drawingml/2006/table">
            <a:tbl>
              <a:tblPr firstRow="1" bandRow="1">
                <a:tableStyleId>{2D5ABB26-0587-4C30-8999-92F81FD0307C}</a:tableStyleId>
              </a:tblPr>
              <a:tblGrid>
                <a:gridCol w="2878639">
                  <a:extLst>
                    <a:ext uri="{9D8B030D-6E8A-4147-A177-3AD203B41FA5}">
                      <a16:colId xmlns:a16="http://schemas.microsoft.com/office/drawing/2014/main" val="274985644"/>
                    </a:ext>
                  </a:extLst>
                </a:gridCol>
                <a:gridCol w="1779273">
                  <a:extLst>
                    <a:ext uri="{9D8B030D-6E8A-4147-A177-3AD203B41FA5}">
                      <a16:colId xmlns:a16="http://schemas.microsoft.com/office/drawing/2014/main" val="2688710297"/>
                    </a:ext>
                  </a:extLst>
                </a:gridCol>
                <a:gridCol w="1927476">
                  <a:extLst>
                    <a:ext uri="{9D8B030D-6E8A-4147-A177-3AD203B41FA5}">
                      <a16:colId xmlns:a16="http://schemas.microsoft.com/office/drawing/2014/main" val="1229591251"/>
                    </a:ext>
                  </a:extLst>
                </a:gridCol>
              </a:tblGrid>
              <a:tr h="457200">
                <a:tc>
                  <a:txBody>
                    <a:bodyPr/>
                    <a:lstStyle/>
                    <a:p>
                      <a:r>
                        <a:rPr lang="en-US" sz="2000" b="0" i="0" dirty="0">
                          <a:ln>
                            <a:solidFill>
                              <a:schemeClr val="bg1"/>
                            </a:solidFill>
                          </a:ln>
                          <a:solidFill>
                            <a:schemeClr val="bg1"/>
                          </a:solidFill>
                        </a:rPr>
                        <a:t>System Component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ln>
                            <a:solidFill>
                              <a:schemeClr val="bg1"/>
                            </a:solidFill>
                          </a:ln>
                          <a:solidFill>
                            <a:schemeClr val="bg1"/>
                          </a:solidFill>
                        </a:rPr>
                        <a:t>Language(s)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ln>
                            <a:solidFill>
                              <a:schemeClr val="bg1"/>
                            </a:solidFill>
                          </a:ln>
                          <a:solidFill>
                            <a:schemeClr val="bg1"/>
                          </a:solidFill>
                        </a:rPr>
                        <a:t>Lines of Code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962692"/>
                  </a:ext>
                </a:extLst>
              </a:tr>
              <a:tr h="457200">
                <a:tc>
                  <a:txBody>
                    <a:bodyPr/>
                    <a:lstStyle/>
                    <a:p>
                      <a:r>
                        <a:rPr lang="en-US" dirty="0">
                          <a:ln>
                            <a:solidFill>
                              <a:schemeClr val="bg1"/>
                            </a:solidFill>
                          </a:ln>
                          <a:solidFill>
                            <a:schemeClr val="bg1"/>
                          </a:solidFill>
                        </a:rPr>
                        <a:t>Unity </a:t>
                      </a:r>
                      <a:r>
                        <a:rPr lang="en-US" dirty="0" err="1">
                          <a:ln>
                            <a:solidFill>
                              <a:schemeClr val="bg1"/>
                            </a:solidFill>
                          </a:ln>
                          <a:solidFill>
                            <a:schemeClr val="bg1"/>
                          </a:solidFill>
                        </a:rPr>
                        <a:t>ShaderLab</a:t>
                      </a:r>
                      <a:r>
                        <a:rPr lang="en-US" dirty="0">
                          <a:ln>
                            <a:solidFill>
                              <a:schemeClr val="bg1"/>
                            </a:solidFill>
                          </a:ln>
                          <a:solidFill>
                            <a:schemeClr val="bg1"/>
                          </a:solidFill>
                        </a:rPr>
                        <a:t> DSL</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Flex/Bison/other</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a:t>
                      </a:r>
                      <a:r>
                        <a:rPr lang="en-US" dirty="0">
                          <a:ln>
                            <a:solidFill>
                              <a:schemeClr val="bg1"/>
                            </a:solidFill>
                          </a:ln>
                          <a:solidFill>
                            <a:schemeClr val="bg1"/>
                          </a:solidFill>
                        </a:rPr>
                        <a:t>2000</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986629"/>
                  </a:ext>
                </a:extLst>
              </a:tr>
              <a:tr h="457200">
                <a:tc>
                  <a:txBody>
                    <a:bodyPr/>
                    <a:lstStyle/>
                    <a:p>
                      <a:r>
                        <a:rPr lang="en-US" dirty="0">
                          <a:ln>
                            <a:solidFill>
                              <a:schemeClr val="bg1"/>
                            </a:solidFill>
                          </a:ln>
                          <a:solidFill>
                            <a:schemeClr val="bg1"/>
                          </a:solidFill>
                        </a:rPr>
                        <a:t>Slang</a:t>
                      </a:r>
                      <a:r>
                        <a:rPr lang="ja-JP" altLang="en-US" dirty="0">
                          <a:ln>
                            <a:solidFill>
                              <a:schemeClr val="bg1"/>
                            </a:solidFill>
                          </a:ln>
                          <a:solidFill>
                            <a:schemeClr val="bg1"/>
                          </a:solidFill>
                        </a:rPr>
                        <a:t> </a:t>
                      </a:r>
                      <a:r>
                        <a:rPr lang="en-US" altLang="ja-JP" dirty="0">
                          <a:ln>
                            <a:solidFill>
                              <a:schemeClr val="bg1"/>
                            </a:solidFill>
                          </a:ln>
                          <a:solidFill>
                            <a:schemeClr val="bg1"/>
                          </a:solidFill>
                        </a:rPr>
                        <a:t>Compiler</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C++</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∼67,000</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994403"/>
                  </a:ext>
                </a:extLst>
              </a:tr>
              <a:tr h="457200">
                <a:tc>
                  <a:txBody>
                    <a:bodyPr/>
                    <a:lstStyle/>
                    <a:p>
                      <a:r>
                        <a:rPr lang="en-US" dirty="0" err="1">
                          <a:ln>
                            <a:solidFill>
                              <a:schemeClr val="bg1"/>
                            </a:solidFill>
                          </a:ln>
                          <a:solidFill>
                            <a:schemeClr val="bg1"/>
                          </a:solidFill>
                        </a:rPr>
                        <a:t>Selos</a:t>
                      </a:r>
                      <a:r>
                        <a:rPr lang="en-US" dirty="0">
                          <a:ln>
                            <a:solidFill>
                              <a:schemeClr val="bg1"/>
                            </a:solidFill>
                          </a:ln>
                          <a:solidFill>
                            <a:schemeClr val="bg1"/>
                          </a:solidFill>
                        </a:rPr>
                        <a:t> (Ours)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4347989"/>
                  </a:ext>
                </a:extLst>
              </a:tr>
              <a:tr h="365760">
                <a:tc>
                  <a:txBody>
                    <a:bodyPr/>
                    <a:lstStyle/>
                    <a:p>
                      <a:r>
                        <a:rPr lang="en-US" dirty="0">
                          <a:ln>
                            <a:solidFill>
                              <a:schemeClr val="bg1"/>
                            </a:solidFill>
                          </a:ln>
                          <a:solidFill>
                            <a:schemeClr val="bg1"/>
                          </a:solidFill>
                        </a:rPr>
                        <a:t>    Core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Lua-Terra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∼2300</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096930"/>
                  </a:ext>
                </a:extLst>
              </a:tr>
              <a:tr h="457200">
                <a:tc>
                  <a:txBody>
                    <a:bodyPr/>
                    <a:lstStyle/>
                    <a:p>
                      <a:r>
                        <a:rPr lang="en-US" dirty="0">
                          <a:ln>
                            <a:solidFill>
                              <a:schemeClr val="bg1"/>
                            </a:solidFill>
                          </a:ln>
                          <a:solidFill>
                            <a:schemeClr val="bg1"/>
                          </a:solidFill>
                        </a:rPr>
                        <a:t>    HLSL/GLSL Backend</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ln>
                            <a:solidFill>
                              <a:schemeClr val="bg1"/>
                            </a:solidFill>
                          </a:ln>
                          <a:solidFill>
                            <a:schemeClr val="bg1"/>
                          </a:solidFill>
                        </a:rPr>
                        <a:t>Lua-Terra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kern="1200" dirty="0">
                          <a:ln>
                            <a:solidFill>
                              <a:schemeClr val="bg1"/>
                            </a:solidFill>
                          </a:ln>
                          <a:solidFill>
                            <a:schemeClr val="bg1"/>
                          </a:solidFill>
                          <a:effectLst/>
                        </a:rPr>
                        <a:t>∼2200</a:t>
                      </a:r>
                      <a:endParaRPr lang="en-US" dirty="0">
                        <a:ln>
                          <a:solidFill>
                            <a:schemeClr val="bg1"/>
                          </a:solidFill>
                        </a:ln>
                        <a:solidFill>
                          <a:schemeClr val="bg1"/>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441327"/>
                  </a:ext>
                </a:extLst>
              </a:tr>
            </a:tbl>
          </a:graphicData>
        </a:graphic>
      </p:graphicFrame>
      <p:sp>
        <p:nvSpPr>
          <p:cNvPr id="12" name="Speech Bubble: Rectangle with Corners Rounded 11">
            <a:extLst>
              <a:ext uri="{FF2B5EF4-FFF2-40B4-BE49-F238E27FC236}">
                <a16:creationId xmlns:a16="http://schemas.microsoft.com/office/drawing/2014/main" id="{5AC7E289-D71A-49A1-BE3A-34F378F424EE}"/>
              </a:ext>
            </a:extLst>
          </p:cNvPr>
          <p:cNvSpPr/>
          <p:nvPr/>
        </p:nvSpPr>
        <p:spPr>
          <a:xfrm>
            <a:off x="7065588" y="2130998"/>
            <a:ext cx="1999839" cy="931157"/>
          </a:xfrm>
          <a:prstGeom prst="wedgeRoundRectCallout">
            <a:avLst>
              <a:gd name="adj1" fmla="val -93944"/>
              <a:gd name="adj2" fmla="val -5236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Improvements over </a:t>
            </a:r>
            <a:r>
              <a:rPr lang="en-US" sz="1600" dirty="0" err="1"/>
              <a:t>ShaderLab</a:t>
            </a:r>
            <a:r>
              <a:rPr lang="en-US" sz="1600" dirty="0"/>
              <a:t>, but with similar lines of code</a:t>
            </a:r>
          </a:p>
        </p:txBody>
      </p:sp>
      <p:sp>
        <p:nvSpPr>
          <p:cNvPr id="13" name="Speech Bubble: Rectangle with Corners Rounded 12">
            <a:extLst>
              <a:ext uri="{FF2B5EF4-FFF2-40B4-BE49-F238E27FC236}">
                <a16:creationId xmlns:a16="http://schemas.microsoft.com/office/drawing/2014/main" id="{7935B14F-82C4-45EE-8935-6CF2B1E1DC3C}"/>
              </a:ext>
            </a:extLst>
          </p:cNvPr>
          <p:cNvSpPr/>
          <p:nvPr/>
        </p:nvSpPr>
        <p:spPr>
          <a:xfrm>
            <a:off x="7065587" y="3579213"/>
            <a:ext cx="1999839" cy="603042"/>
          </a:xfrm>
          <a:prstGeom prst="wedgeRoundRectCallout">
            <a:avLst>
              <a:gd name="adj1" fmla="val -83417"/>
              <a:gd name="adj2" fmla="val -2572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Backends are reusable</a:t>
            </a:r>
          </a:p>
        </p:txBody>
      </p:sp>
    </p:spTree>
    <p:extLst>
      <p:ext uri="{BB962C8B-B14F-4D97-AF65-F5344CB8AC3E}">
        <p14:creationId xmlns:p14="http://schemas.microsoft.com/office/powerpoint/2010/main" val="49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8DDA33-6DC7-4132-AEB9-370536DD6CF7}"/>
              </a:ext>
            </a:extLst>
          </p:cNvPr>
          <p:cNvSpPr/>
          <p:nvPr/>
        </p:nvSpPr>
        <p:spPr>
          <a:xfrm>
            <a:off x="3006090" y="280842"/>
            <a:ext cx="5532120" cy="4181339"/>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endParaRPr>
          </a:p>
        </p:txBody>
      </p:sp>
      <p:sp>
        <p:nvSpPr>
          <p:cNvPr id="6" name="Title 1">
            <a:extLst>
              <a:ext uri="{FF2B5EF4-FFF2-40B4-BE49-F238E27FC236}">
                <a16:creationId xmlns:a16="http://schemas.microsoft.com/office/drawing/2014/main" id="{33AAF0F9-FEA4-4CB4-9340-154BDE70ED0A}"/>
              </a:ext>
            </a:extLst>
          </p:cNvPr>
          <p:cNvSpPr txBox="1">
            <a:spLocks/>
          </p:cNvSpPr>
          <p:nvPr/>
        </p:nvSpPr>
        <p:spPr>
          <a:xfrm>
            <a:off x="676554" y="3480481"/>
            <a:ext cx="1546581"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1800" dirty="0">
                <a:solidFill>
                  <a:schemeClr val="bg2"/>
                </a:solidFill>
              </a:rPr>
              <a:t>Artists</a:t>
            </a:r>
          </a:p>
        </p:txBody>
      </p:sp>
      <p:sp>
        <p:nvSpPr>
          <p:cNvPr id="7" name="Title 1">
            <a:extLst>
              <a:ext uri="{FF2B5EF4-FFF2-40B4-BE49-F238E27FC236}">
                <a16:creationId xmlns:a16="http://schemas.microsoft.com/office/drawing/2014/main" id="{1CF23985-43F3-44F7-9075-0B10D8F54477}"/>
              </a:ext>
            </a:extLst>
          </p:cNvPr>
          <p:cNvSpPr txBox="1">
            <a:spLocks/>
          </p:cNvSpPr>
          <p:nvPr/>
        </p:nvSpPr>
        <p:spPr>
          <a:xfrm>
            <a:off x="3354110" y="1699586"/>
            <a:ext cx="936645"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Shader</a:t>
            </a:r>
          </a:p>
          <a:p>
            <a:pPr algn="ctr"/>
            <a:r>
              <a:rPr lang="en-US" sz="1800" dirty="0">
                <a:solidFill>
                  <a:schemeClr val="bg2"/>
                </a:solidFill>
              </a:rPr>
              <a:t>Code</a:t>
            </a:r>
          </a:p>
        </p:txBody>
      </p:sp>
      <p:sp>
        <p:nvSpPr>
          <p:cNvPr id="8" name="Title 1">
            <a:extLst>
              <a:ext uri="{FF2B5EF4-FFF2-40B4-BE49-F238E27FC236}">
                <a16:creationId xmlns:a16="http://schemas.microsoft.com/office/drawing/2014/main" id="{968C3BBC-8F08-4EBE-A174-051BE4C1B379}"/>
              </a:ext>
            </a:extLst>
          </p:cNvPr>
          <p:cNvSpPr txBox="1">
            <a:spLocks/>
          </p:cNvSpPr>
          <p:nvPr/>
        </p:nvSpPr>
        <p:spPr>
          <a:xfrm>
            <a:off x="7001304" y="1699586"/>
            <a:ext cx="1355972"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Cross</a:t>
            </a:r>
          </a:p>
          <a:p>
            <a:pPr algn="ctr"/>
            <a:r>
              <a:rPr lang="en-US" sz="1800" dirty="0">
                <a:solidFill>
                  <a:schemeClr val="bg2"/>
                </a:solidFill>
              </a:rPr>
              <a:t>Compiler</a:t>
            </a:r>
          </a:p>
        </p:txBody>
      </p:sp>
      <p:sp>
        <p:nvSpPr>
          <p:cNvPr id="9" name="Title 1">
            <a:extLst>
              <a:ext uri="{FF2B5EF4-FFF2-40B4-BE49-F238E27FC236}">
                <a16:creationId xmlns:a16="http://schemas.microsoft.com/office/drawing/2014/main" id="{24D54771-4FB8-4E2F-A4B0-3A5D59CB5C4E}"/>
              </a:ext>
            </a:extLst>
          </p:cNvPr>
          <p:cNvSpPr txBox="1">
            <a:spLocks/>
          </p:cNvSpPr>
          <p:nvPr/>
        </p:nvSpPr>
        <p:spPr>
          <a:xfrm>
            <a:off x="5734090" y="2999327"/>
            <a:ext cx="1078923" cy="79502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Game</a:t>
            </a:r>
          </a:p>
          <a:p>
            <a:pPr algn="ctr"/>
            <a:r>
              <a:rPr lang="en-US" sz="1800" dirty="0">
                <a:solidFill>
                  <a:schemeClr val="bg2"/>
                </a:solidFill>
              </a:rPr>
              <a:t>Runtime</a:t>
            </a:r>
          </a:p>
        </p:txBody>
      </p:sp>
      <p:sp>
        <p:nvSpPr>
          <p:cNvPr id="10" name="Title 1">
            <a:extLst>
              <a:ext uri="{FF2B5EF4-FFF2-40B4-BE49-F238E27FC236}">
                <a16:creationId xmlns:a16="http://schemas.microsoft.com/office/drawing/2014/main" id="{2ED7AD9E-729F-402E-A420-DA4BDB05962A}"/>
              </a:ext>
            </a:extLst>
          </p:cNvPr>
          <p:cNvSpPr txBox="1">
            <a:spLocks/>
          </p:cNvSpPr>
          <p:nvPr/>
        </p:nvSpPr>
        <p:spPr>
          <a:xfrm>
            <a:off x="3354110" y="2998197"/>
            <a:ext cx="936645" cy="79728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Artist</a:t>
            </a:r>
          </a:p>
          <a:p>
            <a:pPr algn="ctr"/>
            <a:r>
              <a:rPr lang="en-US" sz="1800" dirty="0">
                <a:solidFill>
                  <a:schemeClr val="bg2"/>
                </a:solidFill>
              </a:rPr>
              <a:t>GUI Tools</a:t>
            </a:r>
          </a:p>
        </p:txBody>
      </p:sp>
      <p:sp>
        <p:nvSpPr>
          <p:cNvPr id="13" name="Rectangle 12">
            <a:extLst>
              <a:ext uri="{FF2B5EF4-FFF2-40B4-BE49-F238E27FC236}">
                <a16:creationId xmlns:a16="http://schemas.microsoft.com/office/drawing/2014/main" id="{BEF05C21-A238-4A7B-9420-734EA40F62EB}"/>
              </a:ext>
            </a:extLst>
          </p:cNvPr>
          <p:cNvSpPr/>
          <p:nvPr/>
        </p:nvSpPr>
        <p:spPr>
          <a:xfrm>
            <a:off x="563653" y="280842"/>
            <a:ext cx="2282417" cy="4182276"/>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endParaRPr>
          </a:p>
        </p:txBody>
      </p:sp>
      <p:sp>
        <p:nvSpPr>
          <p:cNvPr id="14" name="Title 1">
            <a:extLst>
              <a:ext uri="{FF2B5EF4-FFF2-40B4-BE49-F238E27FC236}">
                <a16:creationId xmlns:a16="http://schemas.microsoft.com/office/drawing/2014/main" id="{66E3ABB2-AEEE-48AD-B63F-E0A96A7C8A0C}"/>
              </a:ext>
            </a:extLst>
          </p:cNvPr>
          <p:cNvSpPr txBox="1">
            <a:spLocks/>
          </p:cNvSpPr>
          <p:nvPr/>
        </p:nvSpPr>
        <p:spPr>
          <a:xfrm>
            <a:off x="665823" y="372366"/>
            <a:ext cx="2078078" cy="570647"/>
          </a:xfrm>
          <a:prstGeom prst="rect">
            <a:avLst/>
          </a:prstGeom>
          <a:ln w="28575">
            <a:solidFill>
              <a:schemeClr val="tx1">
                <a:lumMod val="65000"/>
                <a:lumOff val="35000"/>
              </a:schemeClr>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2"/>
                </a:solidFill>
              </a:rPr>
              <a:t>Engine Users</a:t>
            </a:r>
          </a:p>
        </p:txBody>
      </p:sp>
      <p:cxnSp>
        <p:nvCxnSpPr>
          <p:cNvPr id="16" name="Straight Arrow Connector 15">
            <a:extLst>
              <a:ext uri="{FF2B5EF4-FFF2-40B4-BE49-F238E27FC236}">
                <a16:creationId xmlns:a16="http://schemas.microsoft.com/office/drawing/2014/main" id="{47F1A3B6-4CFE-4746-8B79-56DA92CB42C4}"/>
              </a:ext>
            </a:extLst>
          </p:cNvPr>
          <p:cNvCxnSpPr>
            <a:cxnSpLocks/>
            <a:stCxn id="4" idx="3"/>
          </p:cNvCxnSpPr>
          <p:nvPr/>
        </p:nvCxnSpPr>
        <p:spPr>
          <a:xfrm>
            <a:off x="2223135" y="1509736"/>
            <a:ext cx="1130975" cy="34222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6C5E22-962B-49A8-86CE-58F5783F60BA}"/>
              </a:ext>
            </a:extLst>
          </p:cNvPr>
          <p:cNvCxnSpPr>
            <a:cxnSpLocks/>
          </p:cNvCxnSpPr>
          <p:nvPr/>
        </p:nvCxnSpPr>
        <p:spPr>
          <a:xfrm flipV="1">
            <a:off x="2223135" y="2150918"/>
            <a:ext cx="1130975" cy="372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33D2A60-5CD2-4C0F-B7F7-D00D072E9A13}"/>
              </a:ext>
            </a:extLst>
          </p:cNvPr>
          <p:cNvCxnSpPr>
            <a:cxnSpLocks/>
          </p:cNvCxnSpPr>
          <p:nvPr/>
        </p:nvCxnSpPr>
        <p:spPr>
          <a:xfrm>
            <a:off x="2223135" y="2770723"/>
            <a:ext cx="1130975" cy="43487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9E5C6CF-F58E-42BC-A110-9325E6535360}"/>
              </a:ext>
            </a:extLst>
          </p:cNvPr>
          <p:cNvCxnSpPr>
            <a:cxnSpLocks/>
            <a:stCxn id="6" idx="3"/>
          </p:cNvCxnSpPr>
          <p:nvPr/>
        </p:nvCxnSpPr>
        <p:spPr>
          <a:xfrm flipV="1">
            <a:off x="2223135" y="3599146"/>
            <a:ext cx="1130975" cy="16665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32B3C39-A28A-4948-845B-C6AC7A2EE507}"/>
              </a:ext>
            </a:extLst>
          </p:cNvPr>
          <p:cNvCxnSpPr>
            <a:cxnSpLocks/>
            <a:stCxn id="7" idx="3"/>
            <a:endCxn id="8" idx="1"/>
          </p:cNvCxnSpPr>
          <p:nvPr/>
        </p:nvCxnSpPr>
        <p:spPr>
          <a:xfrm>
            <a:off x="4290755" y="1984910"/>
            <a:ext cx="2710549"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CF57D8F-9508-4AB3-9A9D-535ACC661965}"/>
              </a:ext>
            </a:extLst>
          </p:cNvPr>
          <p:cNvCxnSpPr>
            <a:cxnSpLocks/>
            <a:stCxn id="7" idx="2"/>
            <a:endCxn id="10" idx="0"/>
          </p:cNvCxnSpPr>
          <p:nvPr/>
        </p:nvCxnSpPr>
        <p:spPr>
          <a:xfrm>
            <a:off x="3822432" y="2270233"/>
            <a:ext cx="0" cy="72796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62D9B65-6A6B-48AF-AAB6-F04CA2415CA0}"/>
              </a:ext>
            </a:extLst>
          </p:cNvPr>
          <p:cNvCxnSpPr>
            <a:cxnSpLocks/>
          </p:cNvCxnSpPr>
          <p:nvPr/>
        </p:nvCxnSpPr>
        <p:spPr>
          <a:xfrm>
            <a:off x="4289405" y="2270233"/>
            <a:ext cx="1444685" cy="88474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E7F6147-31FA-430D-AE5D-A1ACBA5131E7}"/>
              </a:ext>
            </a:extLst>
          </p:cNvPr>
          <p:cNvCxnSpPr>
            <a:cxnSpLocks/>
            <a:stCxn id="10" idx="3"/>
            <a:endCxn id="9" idx="1"/>
          </p:cNvCxnSpPr>
          <p:nvPr/>
        </p:nvCxnSpPr>
        <p:spPr>
          <a:xfrm flipV="1">
            <a:off x="4290755" y="3396840"/>
            <a:ext cx="1443335"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C782E45-E355-40EE-A481-E103238E70EB}"/>
              </a:ext>
            </a:extLst>
          </p:cNvPr>
          <p:cNvCxnSpPr>
            <a:cxnSpLocks/>
            <a:stCxn id="8" idx="2"/>
          </p:cNvCxnSpPr>
          <p:nvPr/>
        </p:nvCxnSpPr>
        <p:spPr>
          <a:xfrm flipH="1">
            <a:off x="6820369" y="2270233"/>
            <a:ext cx="858921" cy="88474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F503FCD0-AA72-45BA-A7A8-DDEDD518D421}"/>
              </a:ext>
            </a:extLst>
          </p:cNvPr>
          <p:cNvSpPr txBox="1">
            <a:spLocks/>
          </p:cNvSpPr>
          <p:nvPr/>
        </p:nvSpPr>
        <p:spPr>
          <a:xfrm>
            <a:off x="4883077" y="1699586"/>
            <a:ext cx="1525904" cy="570647"/>
          </a:xfrm>
          <a:prstGeom prst="rect">
            <a:avLst/>
          </a:prstGeom>
          <a:solidFill>
            <a:srgbClr val="000000"/>
          </a:solidFill>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1800" dirty="0">
                <a:solidFill>
                  <a:schemeClr val="bg2"/>
                </a:solidFill>
              </a:rPr>
              <a:t>Specialization</a:t>
            </a:r>
          </a:p>
          <a:p>
            <a:pPr algn="ctr"/>
            <a:r>
              <a:rPr lang="en-US" sz="1800" dirty="0">
                <a:solidFill>
                  <a:schemeClr val="bg2"/>
                </a:solidFill>
              </a:rPr>
              <a:t>Framework</a:t>
            </a:r>
          </a:p>
        </p:txBody>
      </p:sp>
      <p:sp>
        <p:nvSpPr>
          <p:cNvPr id="26" name="Title 1">
            <a:extLst>
              <a:ext uri="{FF2B5EF4-FFF2-40B4-BE49-F238E27FC236}">
                <a16:creationId xmlns:a16="http://schemas.microsoft.com/office/drawing/2014/main" id="{209B9E2B-10EA-472F-81FD-B60E742902FD}"/>
              </a:ext>
            </a:extLst>
          </p:cNvPr>
          <p:cNvSpPr txBox="1">
            <a:spLocks/>
          </p:cNvSpPr>
          <p:nvPr/>
        </p:nvSpPr>
        <p:spPr>
          <a:xfrm>
            <a:off x="3113848" y="372366"/>
            <a:ext cx="1769229" cy="570647"/>
          </a:xfrm>
          <a:prstGeom prst="rect">
            <a:avLst/>
          </a:prstGeom>
          <a:ln w="28575">
            <a:solidFill>
              <a:schemeClr val="tx1">
                <a:lumMod val="65000"/>
                <a:lumOff val="35000"/>
              </a:schemeClr>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r>
              <a:rPr lang="en-US" sz="2100" dirty="0">
                <a:solidFill>
                  <a:schemeClr val="bg2"/>
                </a:solidFill>
              </a:rPr>
              <a:t>Shader System</a:t>
            </a:r>
          </a:p>
        </p:txBody>
      </p:sp>
      <p:sp>
        <p:nvSpPr>
          <p:cNvPr id="4" name="Title 1">
            <a:extLst>
              <a:ext uri="{FF2B5EF4-FFF2-40B4-BE49-F238E27FC236}">
                <a16:creationId xmlns:a16="http://schemas.microsoft.com/office/drawing/2014/main" id="{75A5169E-AF15-4BEF-80E3-3D6FE0FC5111}"/>
              </a:ext>
            </a:extLst>
          </p:cNvPr>
          <p:cNvSpPr txBox="1">
            <a:spLocks/>
          </p:cNvSpPr>
          <p:nvPr/>
        </p:nvSpPr>
        <p:spPr>
          <a:xfrm>
            <a:off x="676554" y="1224412"/>
            <a:ext cx="1546582"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1800" dirty="0">
                <a:solidFill>
                  <a:schemeClr val="bg2"/>
                </a:solidFill>
              </a:rPr>
              <a:t>Graphics Programmers</a:t>
            </a:r>
          </a:p>
        </p:txBody>
      </p:sp>
      <p:sp>
        <p:nvSpPr>
          <p:cNvPr id="5" name="Title 1">
            <a:extLst>
              <a:ext uri="{FF2B5EF4-FFF2-40B4-BE49-F238E27FC236}">
                <a16:creationId xmlns:a16="http://schemas.microsoft.com/office/drawing/2014/main" id="{F6A17A05-35A7-4324-8740-D19EDD2C8958}"/>
              </a:ext>
            </a:extLst>
          </p:cNvPr>
          <p:cNvSpPr txBox="1">
            <a:spLocks/>
          </p:cNvSpPr>
          <p:nvPr/>
        </p:nvSpPr>
        <p:spPr>
          <a:xfrm>
            <a:off x="676554" y="2352446"/>
            <a:ext cx="1546582" cy="570647"/>
          </a:xfrm>
          <a:prstGeom prst="rect">
            <a:avLst/>
          </a:prstGeom>
          <a:ln w="19050">
            <a:solidFill>
              <a:schemeClr val="accent1"/>
            </a:solidFill>
          </a:ln>
        </p:spPr>
        <p:txBody>
          <a:bodyPr vert="horz" lIns="68580" tIns="34290" rIns="68580" bIns="34290" rtlCol="0" anchor="ctr" anchorCtr="0">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r>
              <a:rPr lang="en-US" sz="1800" dirty="0">
                <a:solidFill>
                  <a:schemeClr val="bg2"/>
                </a:solidFill>
              </a:rPr>
              <a:t>Technical Artists</a:t>
            </a:r>
          </a:p>
        </p:txBody>
      </p:sp>
      <p:sp>
        <p:nvSpPr>
          <p:cNvPr id="27" name="Slide Number Placeholder 4">
            <a:extLst>
              <a:ext uri="{FF2B5EF4-FFF2-40B4-BE49-F238E27FC236}">
                <a16:creationId xmlns:a16="http://schemas.microsoft.com/office/drawing/2014/main" id="{8223D50F-F881-4EA7-BF46-6BA795E29877}"/>
              </a:ext>
            </a:extLst>
          </p:cNvPr>
          <p:cNvSpPr txBox="1">
            <a:spLocks/>
          </p:cNvSpPr>
          <p:nvPr/>
        </p:nvSpPr>
        <p:spPr>
          <a:xfrm>
            <a:off x="37593" y="4783931"/>
            <a:ext cx="288789" cy="3595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BE124A-B5C5-46E0-B944-45307B126769}" type="slidenum">
              <a:rPr lang="en-AU" sz="1600" smtClean="0">
                <a:solidFill>
                  <a:schemeClr val="bg2"/>
                </a:solidFill>
              </a:rPr>
              <a:pPr/>
              <a:t>3</a:t>
            </a:fld>
            <a:endParaRPr lang="en-AU" sz="1600" dirty="0">
              <a:solidFill>
                <a:schemeClr val="bg2"/>
              </a:solidFill>
            </a:endParaRPr>
          </a:p>
        </p:txBody>
      </p:sp>
    </p:spTree>
    <p:extLst>
      <p:ext uri="{BB962C8B-B14F-4D97-AF65-F5344CB8AC3E}">
        <p14:creationId xmlns:p14="http://schemas.microsoft.com/office/powerpoint/2010/main" val="284563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5"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Other key design decisions (cont.)</a:t>
            </a:r>
          </a:p>
        </p:txBody>
      </p:sp>
      <p:sp>
        <p:nvSpPr>
          <p:cNvPr id="7" name="Content Placeholder 6"/>
          <p:cNvSpPr>
            <a:spLocks noGrp="1"/>
          </p:cNvSpPr>
          <p:nvPr>
            <p:ph idx="1"/>
          </p:nvPr>
        </p:nvSpPr>
        <p:spPr/>
        <p:txBody>
          <a:bodyPr/>
          <a:lstStyle/>
          <a:p>
            <a:pPr marL="0" indent="0">
              <a:buNone/>
            </a:pPr>
            <a:br>
              <a:rPr lang="en-AU" dirty="0"/>
            </a:br>
            <a:r>
              <a:rPr lang="en-AU" dirty="0"/>
              <a:t>Implement complex specialization options using raw metaprogramming</a:t>
            </a:r>
          </a:p>
          <a:p>
            <a:pPr lvl="1"/>
            <a:r>
              <a:rPr lang="en-AU" dirty="0"/>
              <a:t>Allows expert graphics programmers to explore the specialization design space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30</a:t>
            </a:fld>
            <a:endParaRPr lang="en-AU" sz="1600" dirty="0">
              <a:solidFill>
                <a:schemeClr val="bg2"/>
              </a:solidFill>
            </a:endParaRPr>
          </a:p>
        </p:txBody>
      </p:sp>
    </p:spTree>
    <p:extLst>
      <p:ext uri="{BB962C8B-B14F-4D97-AF65-F5344CB8AC3E}">
        <p14:creationId xmlns:p14="http://schemas.microsoft.com/office/powerpoint/2010/main" val="3917148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a:xfrm>
            <a:off x="360003" y="2144564"/>
            <a:ext cx="7477125" cy="2659434"/>
          </a:xfrm>
        </p:spPr>
        <p:txBody>
          <a:bodyPr/>
          <a:lstStyle/>
          <a:p>
            <a:pPr marL="0" indent="0"/>
            <a:r>
              <a:rPr lang="en-US" dirty="0"/>
              <a:t>Case Study: </a:t>
            </a:r>
          </a:p>
          <a:p>
            <a:pPr marL="0" indent="0"/>
            <a:r>
              <a:rPr lang="en-US" dirty="0"/>
              <a:t>Exploring the Specialization Design Space</a:t>
            </a:r>
          </a:p>
        </p:txBody>
      </p:sp>
    </p:spTree>
    <p:extLst>
      <p:ext uri="{BB962C8B-B14F-4D97-AF65-F5344CB8AC3E}">
        <p14:creationId xmlns:p14="http://schemas.microsoft.com/office/powerpoint/2010/main" val="4029961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Specialization in deferred rendering</a:t>
            </a:r>
          </a:p>
        </p:txBody>
      </p:sp>
      <p:sp>
        <p:nvSpPr>
          <p:cNvPr id="5" name="Slide Number Placeholder 4"/>
          <p:cNvSpPr>
            <a:spLocks noGrp="1"/>
          </p:cNvSpPr>
          <p:nvPr>
            <p:ph type="sldNum" sz="quarter" idx="10"/>
          </p:nvPr>
        </p:nvSpPr>
        <p:spPr>
          <a:xfrm>
            <a:off x="37592" y="4783931"/>
            <a:ext cx="392713" cy="359569"/>
          </a:xfrm>
          <a:prstGeom prst="rect">
            <a:avLst/>
          </a:prstGeom>
        </p:spPr>
        <p:txBody>
          <a:bodyPr/>
          <a:lstStyle/>
          <a:p>
            <a:fld id="{2ABE124A-B5C5-46E0-B944-45307B126769}" type="slidenum">
              <a:rPr lang="en-AU" sz="1600" smtClean="0">
                <a:solidFill>
                  <a:schemeClr val="bg2"/>
                </a:solidFill>
              </a:rPr>
              <a:pPr/>
              <a:t>32</a:t>
            </a:fld>
            <a:endParaRPr lang="en-AU" sz="1600" dirty="0">
              <a:solidFill>
                <a:schemeClr val="bg2"/>
              </a:solidFill>
            </a:endParaRPr>
          </a:p>
        </p:txBody>
      </p:sp>
      <p:sp>
        <p:nvSpPr>
          <p:cNvPr id="2" name="TextBox 1">
            <a:extLst>
              <a:ext uri="{FF2B5EF4-FFF2-40B4-BE49-F238E27FC236}">
                <a16:creationId xmlns:a16="http://schemas.microsoft.com/office/drawing/2014/main" id="{7D08B8F1-375B-4782-995A-5D749F91BF8C}"/>
              </a:ext>
            </a:extLst>
          </p:cNvPr>
          <p:cNvSpPr txBox="1"/>
          <p:nvPr/>
        </p:nvSpPr>
        <p:spPr>
          <a:xfrm>
            <a:off x="275904" y="1089002"/>
            <a:ext cx="2974490" cy="369332"/>
          </a:xfrm>
          <a:prstGeom prst="rect">
            <a:avLst/>
          </a:prstGeom>
          <a:noFill/>
        </p:spPr>
        <p:txBody>
          <a:bodyPr wrap="square" rtlCol="0">
            <a:spAutoFit/>
          </a:bodyPr>
          <a:lstStyle/>
          <a:p>
            <a:r>
              <a:rPr lang="en-US" dirty="0">
                <a:solidFill>
                  <a:schemeClr val="bg1"/>
                </a:solidFill>
              </a:rPr>
              <a:t>Forward Lighting Shader</a:t>
            </a:r>
          </a:p>
        </p:txBody>
      </p:sp>
      <p:sp>
        <p:nvSpPr>
          <p:cNvPr id="13" name="TextBox 12">
            <a:extLst>
              <a:ext uri="{FF2B5EF4-FFF2-40B4-BE49-F238E27FC236}">
                <a16:creationId xmlns:a16="http://schemas.microsoft.com/office/drawing/2014/main" id="{A071BC7A-FCA5-43CB-A2A3-A198EE17997D}"/>
              </a:ext>
            </a:extLst>
          </p:cNvPr>
          <p:cNvSpPr txBox="1"/>
          <p:nvPr/>
        </p:nvSpPr>
        <p:spPr>
          <a:xfrm>
            <a:off x="5048310" y="1098646"/>
            <a:ext cx="2974490" cy="369332"/>
          </a:xfrm>
          <a:prstGeom prst="rect">
            <a:avLst/>
          </a:prstGeom>
          <a:noFill/>
        </p:spPr>
        <p:txBody>
          <a:bodyPr wrap="square" rtlCol="0">
            <a:spAutoFit/>
          </a:bodyPr>
          <a:lstStyle/>
          <a:p>
            <a:r>
              <a:rPr lang="en-US" dirty="0">
                <a:solidFill>
                  <a:schemeClr val="bg1"/>
                </a:solidFill>
              </a:rPr>
              <a:t>Deferred Lighting Shader</a:t>
            </a:r>
          </a:p>
        </p:txBody>
      </p:sp>
      <p:sp>
        <p:nvSpPr>
          <p:cNvPr id="10" name="Content Placeholder 6">
            <a:extLst>
              <a:ext uri="{FF2B5EF4-FFF2-40B4-BE49-F238E27FC236}">
                <a16:creationId xmlns:a16="http://schemas.microsoft.com/office/drawing/2014/main" id="{891BF4A6-5F56-479C-8121-43272E2BE938}"/>
              </a:ext>
            </a:extLst>
          </p:cNvPr>
          <p:cNvSpPr txBox="1">
            <a:spLocks/>
          </p:cNvSpPr>
          <p:nvPr/>
        </p:nvSpPr>
        <p:spPr>
          <a:xfrm>
            <a:off x="383865" y="1502625"/>
            <a:ext cx="3599996"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15" name="Content Placeholder 6">
            <a:extLst>
              <a:ext uri="{FF2B5EF4-FFF2-40B4-BE49-F238E27FC236}">
                <a16:creationId xmlns:a16="http://schemas.microsoft.com/office/drawing/2014/main" id="{C2446AB7-81F6-4443-9C78-89F5DFF1527A}"/>
              </a:ext>
            </a:extLst>
          </p:cNvPr>
          <p:cNvSpPr txBox="1">
            <a:spLocks/>
          </p:cNvSpPr>
          <p:nvPr/>
        </p:nvSpPr>
        <p:spPr>
          <a:xfrm>
            <a:off x="5160140" y="1502625"/>
            <a:ext cx="3602313" cy="2873777"/>
          </a:xfrm>
          <a:prstGeom prst="rect">
            <a:avLst/>
          </a:prstGeom>
          <a:ln w="28575">
            <a:solidFill>
              <a:schemeClr val="accent1"/>
            </a:solidFill>
          </a:ln>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None/>
            </a:pPr>
            <a:endParaRPr lang="en-US" sz="600" dirty="0">
              <a:latin typeface="Consolas" panose="020B0609020204030204" pitchFamily="49" charset="0"/>
              <a:cs typeface="Arial" panose="020B0604020202020204" pitchFamily="34" charset="0"/>
            </a:endParaRPr>
          </a:p>
          <a:p>
            <a:pPr marL="139700" indent="0">
              <a:buNone/>
            </a:pP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p>
          <a:p>
            <a:pPr marL="139700" inden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else if</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isClothMaterial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materialID</a:t>
            </a: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p>
          <a:p>
            <a:pPr marL="139700" indent="0">
              <a:buNone/>
            </a:pPr>
            <a:endParaRPr lang="en-US" sz="1200" dirty="0">
              <a:latin typeface="Consolas" panose="020B0609020204030204" pitchFamily="49" charset="0"/>
              <a:cs typeface="Arial" panose="020B0604020202020204" pitchFamily="34" charset="0"/>
            </a:endParaRPr>
          </a:p>
          <a:p>
            <a:pPr marL="139700" indent="0">
              <a:buNone/>
            </a:pPr>
            <a:r>
              <a:rPr lang="en-US" sz="1200" dirty="0">
                <a:latin typeface="Consolas" panose="020B0609020204030204" pitchFamily="49" charset="0"/>
                <a:cs typeface="Arial" panose="020B0604020202020204" pitchFamily="34" charset="0"/>
              </a:rPr>
              <a:t>…</a:t>
            </a:r>
          </a:p>
          <a:p>
            <a:pPr marL="139700" indent="0">
              <a:buNone/>
            </a:pPr>
            <a:r>
              <a:rPr lang="en-US" sz="1200" dirty="0">
                <a:latin typeface="Consolas" panose="020B0609020204030204" pitchFamily="49" charset="0"/>
                <a:cs typeface="Arial" panose="020B0604020202020204" pitchFamily="34" charset="0"/>
              </a:rPr>
              <a:t>}</a:t>
            </a:r>
          </a:p>
        </p:txBody>
      </p:sp>
      <p:sp>
        <p:nvSpPr>
          <p:cNvPr id="11" name="Speech Bubble: Rectangle with Corners Rounded 10">
            <a:extLst>
              <a:ext uri="{FF2B5EF4-FFF2-40B4-BE49-F238E27FC236}">
                <a16:creationId xmlns:a16="http://schemas.microsoft.com/office/drawing/2014/main" id="{554467CB-4A83-40BD-B994-60645BF30F36}"/>
              </a:ext>
            </a:extLst>
          </p:cNvPr>
          <p:cNvSpPr/>
          <p:nvPr/>
        </p:nvSpPr>
        <p:spPr>
          <a:xfrm>
            <a:off x="2669510" y="1602422"/>
            <a:ext cx="2317542" cy="931157"/>
          </a:xfrm>
          <a:prstGeom prst="wedgeRoundRectCallout">
            <a:avLst>
              <a:gd name="adj1" fmla="val -64665"/>
              <a:gd name="adj2" fmla="val 1766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Statically specialized variants generated at shader compile time</a:t>
            </a:r>
          </a:p>
        </p:txBody>
      </p:sp>
      <p:sp>
        <p:nvSpPr>
          <p:cNvPr id="14" name="Speech Bubble: Rectangle with Corners Rounded 13">
            <a:extLst>
              <a:ext uri="{FF2B5EF4-FFF2-40B4-BE49-F238E27FC236}">
                <a16:creationId xmlns:a16="http://schemas.microsoft.com/office/drawing/2014/main" id="{4F6099BA-87B2-4E07-B546-D0C032A7D457}"/>
              </a:ext>
            </a:extLst>
          </p:cNvPr>
          <p:cNvSpPr/>
          <p:nvPr/>
        </p:nvSpPr>
        <p:spPr>
          <a:xfrm>
            <a:off x="2669510" y="2675702"/>
            <a:ext cx="2317542" cy="931157"/>
          </a:xfrm>
          <a:prstGeom prst="wedgeRoundRectCallout">
            <a:avLst>
              <a:gd name="adj1" fmla="val 61173"/>
              <a:gd name="adj2" fmla="val -43148"/>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Dynamically branch based on material ID at shader run time</a:t>
            </a:r>
          </a:p>
        </p:txBody>
      </p:sp>
    </p:spTree>
    <p:extLst>
      <p:ext uri="{BB962C8B-B14F-4D97-AF65-F5344CB8AC3E}">
        <p14:creationId xmlns:p14="http://schemas.microsoft.com/office/powerpoint/2010/main" val="23450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54842" y="205980"/>
            <a:ext cx="8526390" cy="639365"/>
          </a:xfrm>
        </p:spPr>
        <p:txBody>
          <a:bodyPr>
            <a:noAutofit/>
          </a:bodyPr>
          <a:lstStyle/>
          <a:p>
            <a:r>
              <a:rPr lang="en-AU" sz="3200" dirty="0"/>
              <a:t>Deferred lighting specialization in Uncharted 4</a:t>
            </a:r>
          </a:p>
        </p:txBody>
      </p:sp>
      <p:sp>
        <p:nvSpPr>
          <p:cNvPr id="7" name="Content Placeholder 6"/>
          <p:cNvSpPr>
            <a:spLocks noGrp="1"/>
          </p:cNvSpPr>
          <p:nvPr>
            <p:ph idx="1"/>
          </p:nvPr>
        </p:nvSpPr>
        <p:spPr/>
        <p:txBody>
          <a:bodyPr>
            <a:normAutofit/>
          </a:bodyPr>
          <a:lstStyle/>
          <a:p>
            <a:pPr marL="0" indent="0">
              <a:buNone/>
            </a:pPr>
            <a:r>
              <a:rPr lang="en-AU" dirty="0"/>
              <a:t>Generated per-tile bitmask of features needed in that tile</a:t>
            </a:r>
          </a:p>
          <a:p>
            <a:pPr lvl="1"/>
            <a:r>
              <a:rPr lang="en-AU" dirty="0"/>
              <a:t>E.g., This 16x16 tile contains metal and fabric</a:t>
            </a:r>
          </a:p>
          <a:p>
            <a:endParaRPr lang="en-AU" dirty="0"/>
          </a:p>
          <a:p>
            <a:pPr marL="0" indent="0">
              <a:buNone/>
            </a:pPr>
            <a:r>
              <a:rPr lang="en-AU" dirty="0"/>
              <a:t>Dispatch tiles using shaders variants specialized for different feature combinations</a:t>
            </a:r>
          </a:p>
          <a:p>
            <a:pPr lvl="1"/>
            <a:r>
              <a:rPr lang="en-AU" dirty="0"/>
              <a:t>E.g., Render this tile with a shader that just has metal and fabric code</a:t>
            </a:r>
          </a:p>
          <a:p>
            <a:endParaRPr lang="en-AU" dirty="0"/>
          </a:p>
          <a:p>
            <a:pPr marL="0" indent="0">
              <a:buNone/>
            </a:pPr>
            <a:r>
              <a:rPr lang="en-AU" dirty="0"/>
              <a:t>If all pixels in a tile are the same material, use a “branchless” variant</a:t>
            </a:r>
          </a:p>
          <a:p>
            <a:pPr lvl="1"/>
            <a:r>
              <a:rPr lang="en-AU" dirty="0"/>
              <a:t>E.g., This tile is all fabric, so dispatch using a fabric-only shader that omits checking </a:t>
            </a:r>
            <a:r>
              <a:rPr lang="en-AU" dirty="0" err="1"/>
              <a:t>materialID</a:t>
            </a:r>
            <a:endParaRPr lang="en-AU" dirty="0"/>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33</a:t>
            </a:fld>
            <a:endParaRPr lang="en-AU" sz="1600" dirty="0">
              <a:solidFill>
                <a:schemeClr val="bg2"/>
              </a:solidFill>
            </a:endParaRPr>
          </a:p>
        </p:txBody>
      </p:sp>
      <p:sp>
        <p:nvSpPr>
          <p:cNvPr id="2" name="TextBox 1">
            <a:extLst>
              <a:ext uri="{FF2B5EF4-FFF2-40B4-BE49-F238E27FC236}">
                <a16:creationId xmlns:a16="http://schemas.microsoft.com/office/drawing/2014/main" id="{5462FB10-DBB4-4F0D-B9B8-3ABA18F4E7C3}"/>
              </a:ext>
            </a:extLst>
          </p:cNvPr>
          <p:cNvSpPr txBox="1"/>
          <p:nvPr/>
        </p:nvSpPr>
        <p:spPr>
          <a:xfrm>
            <a:off x="7058385" y="4766010"/>
            <a:ext cx="2197677" cy="369332"/>
          </a:xfrm>
          <a:prstGeom prst="rect">
            <a:avLst/>
          </a:prstGeom>
          <a:noFill/>
        </p:spPr>
        <p:txBody>
          <a:bodyPr wrap="square" rtlCol="0">
            <a:spAutoFit/>
          </a:bodyPr>
          <a:lstStyle/>
          <a:p>
            <a:pPr algn="ctr"/>
            <a:r>
              <a:rPr lang="en-AU" dirty="0">
                <a:solidFill>
                  <a:schemeClr val="bg1"/>
                </a:solidFill>
              </a:rPr>
              <a:t>[El </a:t>
            </a:r>
            <a:r>
              <a:rPr lang="en-AU" dirty="0" err="1">
                <a:solidFill>
                  <a:schemeClr val="bg1"/>
                </a:solidFill>
              </a:rPr>
              <a:t>Garawany</a:t>
            </a:r>
            <a:r>
              <a:rPr lang="en-AU" dirty="0">
                <a:solidFill>
                  <a:schemeClr val="bg1"/>
                </a:solidFill>
              </a:rPr>
              <a:t> 2016]</a:t>
            </a:r>
            <a:endParaRPr lang="en-US" dirty="0">
              <a:solidFill>
                <a:schemeClr val="bg1"/>
              </a:solidFill>
            </a:endParaRPr>
          </a:p>
        </p:txBody>
      </p:sp>
    </p:spTree>
    <p:extLst>
      <p:ext uri="{BB962C8B-B14F-4D97-AF65-F5344CB8AC3E}">
        <p14:creationId xmlns:p14="http://schemas.microsoft.com/office/powerpoint/2010/main" val="44205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3" presetClass="emph" presetSubtype="2" fill="hold" grpId="1" nodeType="withEffect">
                                  <p:stCondLst>
                                    <p:cond delay="0"/>
                                  </p:stCondLst>
                                  <p:childTnLst>
                                    <p:animClr clrSpc="rgb" dir="cw">
                                      <p:cBhvr override="childStyle">
                                        <p:cTn id="20" dur="500" fill="hold"/>
                                        <p:tgtEl>
                                          <p:spTgt spid="7">
                                            <p:txEl>
                                              <p:pRg st="0" end="0"/>
                                            </p:txEl>
                                          </p:spTgt>
                                        </p:tgtEl>
                                        <p:attrNameLst>
                                          <p:attrName>style.color</p:attrName>
                                        </p:attrNameLst>
                                      </p:cBhvr>
                                      <p:to>
                                        <a:srgbClr val="7F7F7F"/>
                                      </p:to>
                                    </p:animClr>
                                  </p:childTnLst>
                                </p:cTn>
                              </p:par>
                              <p:par>
                                <p:cTn id="21" presetID="3" presetClass="emph" presetSubtype="2" fill="hold" grpId="1" nodeType="withEffect">
                                  <p:stCondLst>
                                    <p:cond delay="0"/>
                                  </p:stCondLst>
                                  <p:childTnLst>
                                    <p:animClr clrSpc="rgb" dir="cw">
                                      <p:cBhvr override="childStyle">
                                        <p:cTn id="22" dur="500" fill="hold"/>
                                        <p:tgtEl>
                                          <p:spTgt spid="7">
                                            <p:txEl>
                                              <p:pRg st="1" end="1"/>
                                            </p:txEl>
                                          </p:spTgt>
                                        </p:tgtEl>
                                        <p:attrNameLst>
                                          <p:attrName>style.color</p:attrName>
                                        </p:attrNameLst>
                                      </p:cBhvr>
                                      <p:to>
                                        <a:srgbClr val="7F7F7F"/>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7">
                                            <p:txEl>
                                              <p:pRg st="3" end="3"/>
                                            </p:txEl>
                                          </p:spTgt>
                                        </p:tgtEl>
                                        <p:attrNameLst>
                                          <p:attrName>style.color</p:attrName>
                                        </p:attrNameLst>
                                      </p:cBhvr>
                                      <p:to>
                                        <a:srgbClr val="7F7F7F"/>
                                      </p:to>
                                    </p:animClr>
                                  </p:childTnLst>
                                </p:cTn>
                              </p:par>
                              <p:par>
                                <p:cTn id="33" presetID="3" presetClass="emph" presetSubtype="2" fill="hold" grpId="1" nodeType="withEffect">
                                  <p:stCondLst>
                                    <p:cond delay="0"/>
                                  </p:stCondLst>
                                  <p:childTnLst>
                                    <p:animClr clrSpc="rgb" dir="cw">
                                      <p:cBhvr override="childStyle">
                                        <p:cTn id="34" dur="500" fill="hold"/>
                                        <p:tgtEl>
                                          <p:spTgt spid="7">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Overspecialization can hurt performance!</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Lots of shader variants!</a:t>
            </a:r>
          </a:p>
          <a:p>
            <a:pPr lvl="1"/>
            <a:r>
              <a:rPr lang="en-AU" dirty="0"/>
              <a:t>Increases shader switching overhead, dispatch overhead, game load time, etc.</a:t>
            </a:r>
          </a:p>
          <a:p>
            <a:pPr marL="0" indent="0">
              <a:buNone/>
            </a:pPr>
            <a:endParaRPr lang="en-AU" dirty="0"/>
          </a:p>
          <a:p>
            <a:pPr marL="0" indent="0">
              <a:buNone/>
            </a:pPr>
            <a:r>
              <a:rPr lang="en-AU" dirty="0"/>
              <a:t>Do we need all of these specializations?</a:t>
            </a:r>
          </a:p>
          <a:p>
            <a:pPr marL="0" indent="0">
              <a:buNone/>
            </a:pPr>
            <a:endParaRPr lang="en-AU" dirty="0"/>
          </a:p>
          <a:p>
            <a:pPr marL="0" indent="0">
              <a:buNone/>
            </a:pPr>
            <a:r>
              <a:rPr lang="en-AU" dirty="0"/>
              <a:t>Staged metaprogramming enables exploration of this design space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34</a:t>
            </a:fld>
            <a:endParaRPr lang="en-AU" sz="1600" dirty="0">
              <a:solidFill>
                <a:schemeClr val="bg2"/>
              </a:solidFill>
            </a:endParaRPr>
          </a:p>
        </p:txBody>
      </p:sp>
    </p:spTree>
    <p:extLst>
      <p:ext uri="{BB962C8B-B14F-4D97-AF65-F5344CB8AC3E}">
        <p14:creationId xmlns:p14="http://schemas.microsoft.com/office/powerpoint/2010/main" val="233415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7">
                                            <p:txEl>
                                              <p:pRg st="1" end="1"/>
                                            </p:txEl>
                                          </p:spTgt>
                                        </p:tgtEl>
                                        <p:attrNameLst>
                                          <p:attrName>style.color</p:attrName>
                                        </p:attrNameLst>
                                      </p:cBhvr>
                                      <p:to>
                                        <a:srgbClr val="7F7F7F"/>
                                      </p:to>
                                    </p:animClr>
                                  </p:childTnLst>
                                </p:cTn>
                              </p:par>
                              <p:par>
                                <p:cTn id="10" presetID="3" presetClass="emph" presetSubtype="2" fill="hold" grpId="1" nodeType="withEffect">
                                  <p:stCondLst>
                                    <p:cond delay="0"/>
                                  </p:stCondLst>
                                  <p:childTnLst>
                                    <p:animClr clrSpc="rgb" dir="cw">
                                      <p:cBhvr override="childStyle">
                                        <p:cTn id="11" dur="500" fill="hold"/>
                                        <p:tgtEl>
                                          <p:spTgt spid="7">
                                            <p:txEl>
                                              <p:pRg st="2" end="2"/>
                                            </p:txEl>
                                          </p:spTgt>
                                        </p:tgtEl>
                                        <p:attrNameLst>
                                          <p:attrName>style.color</p:attrName>
                                        </p:attrNameLst>
                                      </p:cBhvr>
                                      <p:to>
                                        <a:srgbClr val="7F7F7F"/>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7">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Placeholder Slide</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This is a placeholder slide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35</a:t>
            </a:fld>
            <a:endParaRPr lang="en-AU" sz="1600" dirty="0">
              <a:solidFill>
                <a:schemeClr val="bg2"/>
              </a:solidFill>
            </a:endParaRPr>
          </a:p>
        </p:txBody>
      </p:sp>
      <p:pic>
        <p:nvPicPr>
          <p:cNvPr id="3" name="Picture 2" descr="A picture containing indoor, sitting, black, mirror&#10;&#10;Description automatically generated">
            <a:extLst>
              <a:ext uri="{FF2B5EF4-FFF2-40B4-BE49-F238E27FC236}">
                <a16:creationId xmlns:a16="http://schemas.microsoft.com/office/drawing/2014/main" id="{FE214CA1-ED67-4365-9450-2DCE55DD0F39}"/>
              </a:ext>
            </a:extLst>
          </p:cNvPr>
          <p:cNvPicPr>
            <a:picLocks noChangeAspect="1"/>
          </p:cNvPicPr>
          <p:nvPr/>
        </p:nvPicPr>
        <p:blipFill>
          <a:blip r:embed="rId3"/>
          <a:stretch>
            <a:fillRect/>
          </a:stretch>
        </p:blipFill>
        <p:spPr>
          <a:xfrm>
            <a:off x="0" y="5806"/>
            <a:ext cx="9154347" cy="5137693"/>
          </a:xfrm>
          <a:prstGeom prst="rect">
            <a:avLst/>
          </a:prstGeom>
        </p:spPr>
      </p:pic>
      <p:sp>
        <p:nvSpPr>
          <p:cNvPr id="9" name="Speech Bubble: Rectangle with Corners Rounded 8">
            <a:extLst>
              <a:ext uri="{FF2B5EF4-FFF2-40B4-BE49-F238E27FC236}">
                <a16:creationId xmlns:a16="http://schemas.microsoft.com/office/drawing/2014/main" id="{CA6CF658-A583-42C4-8DD9-08874BE258C6}"/>
              </a:ext>
            </a:extLst>
          </p:cNvPr>
          <p:cNvSpPr/>
          <p:nvPr/>
        </p:nvSpPr>
        <p:spPr>
          <a:xfrm>
            <a:off x="6013525" y="3399898"/>
            <a:ext cx="1409251" cy="931157"/>
          </a:xfrm>
          <a:prstGeom prst="wedgeRoundRectCallout">
            <a:avLst>
              <a:gd name="adj1" fmla="val -78494"/>
              <a:gd name="adj2" fmla="val 4988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Standard Material with Clearcoat</a:t>
            </a:r>
          </a:p>
        </p:txBody>
      </p:sp>
      <p:sp>
        <p:nvSpPr>
          <p:cNvPr id="10" name="Speech Bubble: Rectangle with Corners Rounded 9">
            <a:extLst>
              <a:ext uri="{FF2B5EF4-FFF2-40B4-BE49-F238E27FC236}">
                <a16:creationId xmlns:a16="http://schemas.microsoft.com/office/drawing/2014/main" id="{2A975E28-EEDD-43D8-BAA9-58358B159314}"/>
              </a:ext>
            </a:extLst>
          </p:cNvPr>
          <p:cNvSpPr/>
          <p:nvPr/>
        </p:nvSpPr>
        <p:spPr>
          <a:xfrm>
            <a:off x="1476885" y="638774"/>
            <a:ext cx="1029648" cy="639366"/>
          </a:xfrm>
          <a:prstGeom prst="wedgeRoundRectCallout">
            <a:avLst>
              <a:gd name="adj1" fmla="val 80314"/>
              <a:gd name="adj2" fmla="val 48203"/>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Standard Material</a:t>
            </a:r>
          </a:p>
        </p:txBody>
      </p:sp>
      <p:sp>
        <p:nvSpPr>
          <p:cNvPr id="11" name="Speech Bubble: Rectangle with Corners Rounded 10">
            <a:extLst>
              <a:ext uri="{FF2B5EF4-FFF2-40B4-BE49-F238E27FC236}">
                <a16:creationId xmlns:a16="http://schemas.microsoft.com/office/drawing/2014/main" id="{804984D2-44F9-4E1D-ABAD-E0575045A5E4}"/>
              </a:ext>
            </a:extLst>
          </p:cNvPr>
          <p:cNvSpPr/>
          <p:nvPr/>
        </p:nvSpPr>
        <p:spPr>
          <a:xfrm>
            <a:off x="2506533" y="1932384"/>
            <a:ext cx="1171040" cy="639366"/>
          </a:xfrm>
          <a:prstGeom prst="wedgeRoundRectCallout">
            <a:avLst>
              <a:gd name="adj1" fmla="val 94941"/>
              <a:gd name="adj2" fmla="val 52409"/>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Subsurface Material</a:t>
            </a:r>
          </a:p>
        </p:txBody>
      </p:sp>
      <p:sp>
        <p:nvSpPr>
          <p:cNvPr id="12" name="Speech Bubble: Rectangle with Corners Rounded 11">
            <a:extLst>
              <a:ext uri="{FF2B5EF4-FFF2-40B4-BE49-F238E27FC236}">
                <a16:creationId xmlns:a16="http://schemas.microsoft.com/office/drawing/2014/main" id="{D16B4101-A480-4551-875C-0A881AD68AF7}"/>
              </a:ext>
            </a:extLst>
          </p:cNvPr>
          <p:cNvSpPr/>
          <p:nvPr/>
        </p:nvSpPr>
        <p:spPr>
          <a:xfrm>
            <a:off x="5057888" y="405405"/>
            <a:ext cx="1171040" cy="639366"/>
          </a:xfrm>
          <a:prstGeom prst="wedgeRoundRectCallout">
            <a:avLst>
              <a:gd name="adj1" fmla="val -90624"/>
              <a:gd name="adj2" fmla="val 70076"/>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Cloth Material</a:t>
            </a:r>
          </a:p>
        </p:txBody>
      </p:sp>
      <p:sp>
        <p:nvSpPr>
          <p:cNvPr id="13" name="Speech Bubble: Rectangle with Corners Rounded 12">
            <a:extLst>
              <a:ext uri="{FF2B5EF4-FFF2-40B4-BE49-F238E27FC236}">
                <a16:creationId xmlns:a16="http://schemas.microsoft.com/office/drawing/2014/main" id="{E8FF6B3E-C127-46FD-9ADF-F953D8DCEC3F}"/>
              </a:ext>
            </a:extLst>
          </p:cNvPr>
          <p:cNvSpPr/>
          <p:nvPr/>
        </p:nvSpPr>
        <p:spPr>
          <a:xfrm>
            <a:off x="161366" y="3680338"/>
            <a:ext cx="2186888" cy="1301433"/>
          </a:xfrm>
          <a:prstGeom prst="wedgeRoundRectCallout">
            <a:avLst>
              <a:gd name="adj1" fmla="val -48341"/>
              <a:gd name="adj2" fmla="val 1580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 also specialize on light types:</a:t>
            </a:r>
          </a:p>
          <a:p>
            <a:pPr algn="ctr"/>
            <a:endParaRPr lang="en-US" sz="1600" dirty="0"/>
          </a:p>
          <a:p>
            <a:pPr algn="ctr"/>
            <a:r>
              <a:rPr lang="en-US" sz="1600" dirty="0"/>
              <a:t>Point Light</a:t>
            </a:r>
          </a:p>
          <a:p>
            <a:pPr algn="ctr"/>
            <a:r>
              <a:rPr lang="en-US" sz="1600" dirty="0"/>
              <a:t>Shadowed Point Light</a:t>
            </a:r>
          </a:p>
        </p:txBody>
      </p:sp>
      <p:sp>
        <p:nvSpPr>
          <p:cNvPr id="4" name="TextBox 3">
            <a:extLst>
              <a:ext uri="{FF2B5EF4-FFF2-40B4-BE49-F238E27FC236}">
                <a16:creationId xmlns:a16="http://schemas.microsoft.com/office/drawing/2014/main" id="{BA5D8E50-8A21-4056-96E6-7A16B1C7A5FD}"/>
              </a:ext>
            </a:extLst>
          </p:cNvPr>
          <p:cNvSpPr txBox="1"/>
          <p:nvPr/>
        </p:nvSpPr>
        <p:spPr>
          <a:xfrm>
            <a:off x="7229081" y="4465725"/>
            <a:ext cx="1952512" cy="646331"/>
          </a:xfrm>
          <a:prstGeom prst="rect">
            <a:avLst/>
          </a:prstGeom>
          <a:noFill/>
        </p:spPr>
        <p:txBody>
          <a:bodyPr wrap="square" rtlCol="0">
            <a:spAutoFit/>
          </a:bodyPr>
          <a:lstStyle/>
          <a:p>
            <a:r>
              <a:rPr lang="en-US" dirty="0">
                <a:solidFill>
                  <a:schemeClr val="bg1"/>
                </a:solidFill>
              </a:rPr>
              <a:t>Original scene:</a:t>
            </a:r>
          </a:p>
          <a:p>
            <a:r>
              <a:rPr lang="en-US" dirty="0">
                <a:solidFill>
                  <a:schemeClr val="bg1"/>
                </a:solidFill>
              </a:rPr>
              <a:t>[Epic Games 2017]</a:t>
            </a:r>
          </a:p>
        </p:txBody>
      </p:sp>
    </p:spTree>
    <p:extLst>
      <p:ext uri="{BB962C8B-B14F-4D97-AF65-F5344CB8AC3E}">
        <p14:creationId xmlns:p14="http://schemas.microsoft.com/office/powerpoint/2010/main" val="20902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36</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extLst>
              <p:ext uri="{D42A27DB-BD31-4B8C-83A1-F6EECF244321}">
                <p14:modId xmlns:p14="http://schemas.microsoft.com/office/powerpoint/2010/main" val="3419231772"/>
              </p:ext>
            </p:extLst>
          </p:nvPr>
        </p:nvGraphicFramePr>
        <p:xfrm>
          <a:off x="521586" y="950627"/>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DA04073-0D84-46D5-B169-22A0AC850E5F}"/>
              </a:ext>
            </a:extLst>
          </p:cNvPr>
          <p:cNvSpPr/>
          <p:nvPr/>
        </p:nvSpPr>
        <p:spPr>
          <a:xfrm>
            <a:off x="1598555" y="4335176"/>
            <a:ext cx="6519212"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849B21-4D93-44B1-A652-43F475ECD60D}"/>
              </a:ext>
            </a:extLst>
          </p:cNvPr>
          <p:cNvSpPr/>
          <p:nvPr/>
        </p:nvSpPr>
        <p:spPr>
          <a:xfrm>
            <a:off x="2143804" y="3610826"/>
            <a:ext cx="534743"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D6ED86-FB3F-44EB-9E6B-E410F48A0EEF}"/>
              </a:ext>
            </a:extLst>
          </p:cNvPr>
          <p:cNvSpPr/>
          <p:nvPr/>
        </p:nvSpPr>
        <p:spPr>
          <a:xfrm>
            <a:off x="2202239" y="3024985"/>
            <a:ext cx="895460"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459F34C-72CE-4C0D-8E59-40A20B3AEEA6}"/>
              </a:ext>
            </a:extLst>
          </p:cNvPr>
          <p:cNvCxnSpPr/>
          <p:nvPr/>
        </p:nvCxnSpPr>
        <p:spPr>
          <a:xfrm>
            <a:off x="2141423" y="3205162"/>
            <a:ext cx="970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peech Bubble: Rectangle with Corners Rounded 11">
            <a:extLst>
              <a:ext uri="{FF2B5EF4-FFF2-40B4-BE49-F238E27FC236}">
                <a16:creationId xmlns:a16="http://schemas.microsoft.com/office/drawing/2014/main" id="{E05F3351-F376-46AE-93F5-6F8002B9D06B}"/>
              </a:ext>
            </a:extLst>
          </p:cNvPr>
          <p:cNvSpPr/>
          <p:nvPr/>
        </p:nvSpPr>
        <p:spPr>
          <a:xfrm>
            <a:off x="5137744" y="1980487"/>
            <a:ext cx="2980023" cy="743788"/>
          </a:xfrm>
          <a:prstGeom prst="wedgeRoundRectCallout">
            <a:avLst>
              <a:gd name="adj1" fmla="val 43706"/>
              <a:gd name="adj2" fmla="val 177079"/>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Complete specialization allowed.</a:t>
            </a:r>
          </a:p>
          <a:p>
            <a:pPr algn="ctr"/>
            <a:r>
              <a:rPr lang="en-US" sz="1600" dirty="0"/>
              <a:t>Lots of shader variants!</a:t>
            </a:r>
          </a:p>
        </p:txBody>
      </p:sp>
      <p:sp>
        <p:nvSpPr>
          <p:cNvPr id="13" name="Speech Bubble: Rectangle with Corners Rounded 12">
            <a:extLst>
              <a:ext uri="{FF2B5EF4-FFF2-40B4-BE49-F238E27FC236}">
                <a16:creationId xmlns:a16="http://schemas.microsoft.com/office/drawing/2014/main" id="{5F879C39-8E2D-495E-A450-90699DB28B9C}"/>
              </a:ext>
            </a:extLst>
          </p:cNvPr>
          <p:cNvSpPr/>
          <p:nvPr/>
        </p:nvSpPr>
        <p:spPr>
          <a:xfrm>
            <a:off x="1812639" y="1999392"/>
            <a:ext cx="2523238" cy="743788"/>
          </a:xfrm>
          <a:prstGeom prst="wedgeRoundRectCallout">
            <a:avLst>
              <a:gd name="adj1" fmla="val -2440"/>
              <a:gd name="adj2" fmla="val 177964"/>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 specialization allowed.</a:t>
            </a:r>
          </a:p>
          <a:p>
            <a:pPr algn="ctr"/>
            <a:r>
              <a:rPr lang="en-US" sz="1600" dirty="0"/>
              <a:t>One variant for everything!</a:t>
            </a:r>
          </a:p>
        </p:txBody>
      </p:sp>
    </p:spTree>
    <p:extLst>
      <p:ext uri="{BB962C8B-B14F-4D97-AF65-F5344CB8AC3E}">
        <p14:creationId xmlns:p14="http://schemas.microsoft.com/office/powerpoint/2010/main" val="39961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37</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0627"/>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DA04073-0D84-46D5-B169-22A0AC850E5F}"/>
              </a:ext>
            </a:extLst>
          </p:cNvPr>
          <p:cNvSpPr/>
          <p:nvPr/>
        </p:nvSpPr>
        <p:spPr>
          <a:xfrm>
            <a:off x="1598555" y="4335176"/>
            <a:ext cx="6519212"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849B21-4D93-44B1-A652-43F475ECD60D}"/>
              </a:ext>
            </a:extLst>
          </p:cNvPr>
          <p:cNvSpPr/>
          <p:nvPr/>
        </p:nvSpPr>
        <p:spPr>
          <a:xfrm>
            <a:off x="2143804" y="3610826"/>
            <a:ext cx="534743"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D6ED86-FB3F-44EB-9E6B-E410F48A0EEF}"/>
              </a:ext>
            </a:extLst>
          </p:cNvPr>
          <p:cNvSpPr/>
          <p:nvPr/>
        </p:nvSpPr>
        <p:spPr>
          <a:xfrm>
            <a:off x="2202239" y="3024985"/>
            <a:ext cx="895460"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459F34C-72CE-4C0D-8E59-40A20B3AEEA6}"/>
              </a:ext>
            </a:extLst>
          </p:cNvPr>
          <p:cNvCxnSpPr/>
          <p:nvPr/>
        </p:nvCxnSpPr>
        <p:spPr>
          <a:xfrm>
            <a:off x="2141423" y="3205162"/>
            <a:ext cx="970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602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7"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38</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0627"/>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DA04073-0D84-46D5-B169-22A0AC850E5F}"/>
              </a:ext>
            </a:extLst>
          </p:cNvPr>
          <p:cNvSpPr/>
          <p:nvPr/>
        </p:nvSpPr>
        <p:spPr>
          <a:xfrm>
            <a:off x="1598555" y="4335176"/>
            <a:ext cx="6519212" cy="4473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17415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Partial specialization achieves the best performance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39</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2050"/>
          <a:ext cx="8192902" cy="3831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1081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Graphics APIs don’t help with this task</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Direct3D / OpenGL / etc. are singularly focused on providing robust, high-performance implementations on a wide range of hardware</a:t>
            </a:r>
          </a:p>
          <a:p>
            <a:pPr marL="0" indent="0">
              <a:buNone/>
            </a:pPr>
            <a:endParaRPr lang="en-AU" dirty="0"/>
          </a:p>
          <a:p>
            <a:pPr marL="0" indent="0">
              <a:buNone/>
            </a:pPr>
            <a:endParaRPr lang="en-AU" dirty="0"/>
          </a:p>
          <a:p>
            <a:pPr marL="0" indent="0">
              <a:buNone/>
            </a:pPr>
            <a:r>
              <a:rPr lang="en-AU" dirty="0"/>
              <a:t>In contrast, shader systems are </a:t>
            </a:r>
            <a:r>
              <a:rPr lang="en-AU" b="1" i="1" dirty="0"/>
              <a:t>multifaceted</a:t>
            </a:r>
          </a:p>
          <a:p>
            <a:pPr lvl="1"/>
            <a:r>
              <a:rPr lang="en-AU" dirty="0"/>
              <a:t>They must provide a variety of interfaces for different users</a:t>
            </a:r>
          </a:p>
          <a:p>
            <a:pPr lvl="1"/>
            <a:r>
              <a:rPr lang="en-AU" dirty="0"/>
              <a:t>Engine </a:t>
            </a:r>
            <a:r>
              <a:rPr lang="en-AU" dirty="0" err="1"/>
              <a:t>devs</a:t>
            </a:r>
            <a:r>
              <a:rPr lang="en-AU" dirty="0"/>
              <a:t> are left to create these missing facets, layered on top of the APIs</a:t>
            </a:r>
          </a:p>
        </p:txBody>
      </p:sp>
      <p:sp>
        <p:nvSpPr>
          <p:cNvPr id="5" name="Slide Number Placeholder 4"/>
          <p:cNvSpPr>
            <a:spLocks noGrp="1"/>
          </p:cNvSpPr>
          <p:nvPr>
            <p:ph type="sldNum" sz="quarter" idx="10"/>
          </p:nvPr>
        </p:nvSpPr>
        <p:spPr>
          <a:xfrm>
            <a:off x="37593" y="4783931"/>
            <a:ext cx="288789" cy="359569"/>
          </a:xfrm>
          <a:prstGeom prst="rect">
            <a:avLst/>
          </a:prstGeom>
        </p:spPr>
        <p:txBody>
          <a:bodyPr/>
          <a:lstStyle/>
          <a:p>
            <a:fld id="{2ABE124A-B5C5-46E0-B944-45307B126769}" type="slidenum">
              <a:rPr lang="en-AU" sz="1600" smtClean="0">
                <a:solidFill>
                  <a:schemeClr val="bg2"/>
                </a:solidFill>
              </a:rPr>
              <a:pPr/>
              <a:t>4</a:t>
            </a:fld>
            <a:endParaRPr lang="en-AU" sz="16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7">
                                            <p:txEl>
                                              <p:pRg st="1" end="1"/>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40</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EC7CF112-4B84-4479-84FD-8E2823718BB7}"/>
              </a:ext>
            </a:extLst>
          </p:cNvPr>
          <p:cNvGraphicFramePr>
            <a:graphicFrameLocks noGrp="1"/>
          </p:cNvGraphicFramePr>
          <p:nvPr/>
        </p:nvGraphicFramePr>
        <p:xfrm>
          <a:off x="521586" y="952050"/>
          <a:ext cx="8192902" cy="383188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45812" y="1809065"/>
            <a:ext cx="8052375" cy="1519614"/>
          </a:xfrm>
          <a:solidFill>
            <a:schemeClr val="tx1"/>
          </a:solidFill>
        </p:spPr>
        <p:txBody>
          <a:bodyPr>
            <a:noAutofit/>
          </a:bodyPr>
          <a:lstStyle/>
          <a:p>
            <a:pPr algn="ctr"/>
            <a:r>
              <a:rPr lang="en-AU" sz="4400" dirty="0"/>
              <a:t>Staged metaprogramming enabled this exploration in our system</a:t>
            </a:r>
          </a:p>
        </p:txBody>
      </p:sp>
      <p:sp>
        <p:nvSpPr>
          <p:cNvPr id="7" name="Title 5">
            <a:extLst>
              <a:ext uri="{FF2B5EF4-FFF2-40B4-BE49-F238E27FC236}">
                <a16:creationId xmlns:a16="http://schemas.microsoft.com/office/drawing/2014/main" id="{0CF18491-F2FB-4E52-B9CE-9E2353FBED9B}"/>
              </a:ext>
            </a:extLst>
          </p:cNvPr>
          <p:cNvSpPr txBox="1">
            <a:spLocks/>
          </p:cNvSpPr>
          <p:nvPr/>
        </p:nvSpPr>
        <p:spPr>
          <a:xfrm>
            <a:off x="354842" y="205980"/>
            <a:ext cx="8526390" cy="639365"/>
          </a:xfrm>
          <a:prstGeom prst="rect">
            <a:avLst/>
          </a:prstGeom>
        </p:spPr>
        <p:txBody>
          <a:bodyPr vert="horz" lIns="0" tIns="0" rIns="0" bIns="0" rtlCol="0" anchor="t" anchorCtr="0">
            <a:no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r>
              <a:rPr lang="en-AU" sz="2800"/>
              <a:t>Partial specialization achieves the best performance</a:t>
            </a:r>
            <a:endParaRPr lang="en-AU" sz="2800" dirty="0"/>
          </a:p>
        </p:txBody>
      </p:sp>
    </p:spTree>
    <p:extLst>
      <p:ext uri="{BB962C8B-B14F-4D97-AF65-F5344CB8AC3E}">
        <p14:creationId xmlns:p14="http://schemas.microsoft.com/office/powerpoint/2010/main" val="195185707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pPr marL="0" indent="0"/>
            <a:r>
              <a:rPr lang="en-US" dirty="0"/>
              <a:t>Wrapping Up</a:t>
            </a:r>
          </a:p>
        </p:txBody>
      </p:sp>
    </p:spTree>
    <p:extLst>
      <p:ext uri="{BB962C8B-B14F-4D97-AF65-F5344CB8AC3E}">
        <p14:creationId xmlns:p14="http://schemas.microsoft.com/office/powerpoint/2010/main" val="390363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Summary</a:t>
            </a:r>
            <a:endParaRPr lang="en-AU" sz="2800" dirty="0"/>
          </a:p>
        </p:txBody>
      </p:sp>
      <p:sp>
        <p:nvSpPr>
          <p:cNvPr id="7" name="Content Placeholder 6"/>
          <p:cNvSpPr>
            <a:spLocks noGrp="1"/>
          </p:cNvSpPr>
          <p:nvPr>
            <p:ph idx="1"/>
          </p:nvPr>
        </p:nvSpPr>
        <p:spPr/>
        <p:txBody>
          <a:bodyPr>
            <a:normAutofit lnSpcReduction="10000"/>
          </a:bodyPr>
          <a:lstStyle/>
          <a:p>
            <a:pPr marL="0" indent="0">
              <a:buNone/>
            </a:pPr>
            <a:endParaRPr lang="en-AU" dirty="0"/>
          </a:p>
          <a:p>
            <a:pPr marL="0" indent="0">
              <a:buNone/>
            </a:pPr>
            <a:r>
              <a:rPr lang="en-AU" dirty="0"/>
              <a:t>Staged metaprogramming is a key methodology for shader system development</a:t>
            </a:r>
          </a:p>
          <a:p>
            <a:pPr marL="0" indent="0">
              <a:buNone/>
            </a:pPr>
            <a:endParaRPr lang="en-AU" dirty="0"/>
          </a:p>
          <a:p>
            <a:pPr marL="0" indent="0">
              <a:buNone/>
            </a:pPr>
            <a:r>
              <a:rPr lang="en-AU" dirty="0"/>
              <a:t>Using it, we build the </a:t>
            </a:r>
            <a:r>
              <a:rPr lang="en-AU" dirty="0" err="1"/>
              <a:t>Selos</a:t>
            </a:r>
            <a:r>
              <a:rPr lang="en-AU" dirty="0"/>
              <a:t> shader system</a:t>
            </a:r>
          </a:p>
          <a:p>
            <a:pPr lvl="1"/>
            <a:r>
              <a:rPr lang="en-AU" dirty="0"/>
              <a:t>Same language for CPU &amp; GPU code</a:t>
            </a:r>
          </a:p>
          <a:p>
            <a:pPr lvl="1"/>
            <a:r>
              <a:rPr lang="en-AU" dirty="0"/>
              <a:t>Statically-checked shader interface</a:t>
            </a:r>
          </a:p>
          <a:p>
            <a:pPr lvl="1"/>
            <a:r>
              <a:rPr lang="en-AU" dirty="0"/>
              <a:t>Performance improvements through design space exploration</a:t>
            </a:r>
          </a:p>
          <a:p>
            <a:endParaRPr lang="en-AU" dirty="0"/>
          </a:p>
          <a:p>
            <a:pPr marL="0" indent="0">
              <a:buNone/>
            </a:pPr>
            <a:r>
              <a:rPr lang="en-AU" dirty="0"/>
              <a:t>We build everything in user-space code, using off-the-shelf Lua-Terra</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42</a:t>
            </a:fld>
            <a:endParaRPr lang="en-AU" sz="1600" dirty="0">
              <a:solidFill>
                <a:schemeClr val="bg2"/>
              </a:solidFill>
            </a:endParaRPr>
          </a:p>
        </p:txBody>
      </p:sp>
    </p:spTree>
    <p:extLst>
      <p:ext uri="{BB962C8B-B14F-4D97-AF65-F5344CB8AC3E}">
        <p14:creationId xmlns:p14="http://schemas.microsoft.com/office/powerpoint/2010/main" val="39512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fade">
                                      <p:cBhvr>
                                        <p:cTn id="13" dur="500"/>
                                        <p:tgtEl>
                                          <p:spTgt spid="7">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7">
                                            <p:txEl>
                                              <p:pRg st="1" end="1"/>
                                            </p:txEl>
                                          </p:spTgt>
                                        </p:tgtEl>
                                        <p:attrNameLst>
                                          <p:attrName>style.color</p:attrName>
                                        </p:attrNameLst>
                                      </p:cBhvr>
                                      <p:to>
                                        <a:srgbClr val="7F7F7F"/>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fade">
                                      <p:cBhvr>
                                        <p:cTn id="23" dur="500"/>
                                        <p:tgtEl>
                                          <p:spTgt spid="7">
                                            <p:txEl>
                                              <p:pRg st="8" end="8"/>
                                            </p:txEl>
                                          </p:spTgt>
                                        </p:tgtEl>
                                      </p:cBhvr>
                                    </p:animEffect>
                                  </p:childTnLst>
                                </p:cTn>
                              </p:par>
                              <p:par>
                                <p:cTn id="24" presetID="3" presetClass="emph" presetSubtype="2" fill="hold" grpId="1" nodeType="withEffect">
                                  <p:stCondLst>
                                    <p:cond delay="0"/>
                                  </p:stCondLst>
                                  <p:childTnLst>
                                    <p:animClr clrSpc="rgb" dir="cw">
                                      <p:cBhvr override="childStyle">
                                        <p:cTn id="25" dur="500" fill="hold"/>
                                        <p:tgtEl>
                                          <p:spTgt spid="7">
                                            <p:txEl>
                                              <p:pRg st="3" end="3"/>
                                            </p:txEl>
                                          </p:spTgt>
                                        </p:tgtEl>
                                        <p:attrNameLst>
                                          <p:attrName>style.color</p:attrName>
                                        </p:attrNameLst>
                                      </p:cBhvr>
                                      <p:to>
                                        <a:srgbClr val="7F7F7F"/>
                                      </p:to>
                                    </p:animClr>
                                  </p:childTnLst>
                                </p:cTn>
                              </p:par>
                              <p:par>
                                <p:cTn id="26" presetID="3" presetClass="emph" presetSubtype="2" fill="hold" grpId="1" nodeType="withEffect">
                                  <p:stCondLst>
                                    <p:cond delay="0"/>
                                  </p:stCondLst>
                                  <p:childTnLst>
                                    <p:animClr clrSpc="rgb" dir="cw">
                                      <p:cBhvr override="childStyle">
                                        <p:cTn id="27" dur="500" fill="hold"/>
                                        <p:tgtEl>
                                          <p:spTgt spid="7">
                                            <p:txEl>
                                              <p:pRg st="4" end="4"/>
                                            </p:txEl>
                                          </p:spTgt>
                                        </p:tgtEl>
                                        <p:attrNameLst>
                                          <p:attrName>style.color</p:attrName>
                                        </p:attrNameLst>
                                      </p:cBhvr>
                                      <p:to>
                                        <a:srgbClr val="7F7F7F"/>
                                      </p:to>
                                    </p:animClr>
                                  </p:childTnLst>
                                </p:cTn>
                              </p:par>
                              <p:par>
                                <p:cTn id="28" presetID="3" presetClass="emph" presetSubtype="2" fill="hold" grpId="1" nodeType="withEffect">
                                  <p:stCondLst>
                                    <p:cond delay="0"/>
                                  </p:stCondLst>
                                  <p:childTnLst>
                                    <p:animClr clrSpc="rgb" dir="cw">
                                      <p:cBhvr override="childStyle">
                                        <p:cTn id="29" dur="500" fill="hold"/>
                                        <p:tgtEl>
                                          <p:spTgt spid="7">
                                            <p:txEl>
                                              <p:pRg st="5" end="5"/>
                                            </p:txEl>
                                          </p:spTgt>
                                        </p:tgtEl>
                                        <p:attrNameLst>
                                          <p:attrName>style.color</p:attrName>
                                        </p:attrNameLst>
                                      </p:cBhvr>
                                      <p:to>
                                        <a:srgbClr val="7F7F7F"/>
                                      </p:to>
                                    </p:animClr>
                                  </p:childTnLst>
                                </p:cTn>
                              </p:par>
                              <p:par>
                                <p:cTn id="30" presetID="3" presetClass="emph" presetSubtype="2" fill="hold" grpId="1" nodeType="withEffect">
                                  <p:stCondLst>
                                    <p:cond delay="0"/>
                                  </p:stCondLst>
                                  <p:childTnLst>
                                    <p:animClr clrSpc="rgb" dir="cw">
                                      <p:cBhvr override="childStyle">
                                        <p:cTn id="31" dur="500" fill="hold"/>
                                        <p:tgtEl>
                                          <p:spTgt spid="7">
                                            <p:txEl>
                                              <p:pRg st="6" end="6"/>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The future of metaprogramming</a:t>
            </a:r>
          </a:p>
        </p:txBody>
      </p:sp>
      <p:sp>
        <p:nvSpPr>
          <p:cNvPr id="7" name="Content Placeholder 6"/>
          <p:cNvSpPr>
            <a:spLocks noGrp="1"/>
          </p:cNvSpPr>
          <p:nvPr>
            <p:ph idx="1"/>
          </p:nvPr>
        </p:nvSpPr>
        <p:spPr/>
        <p:txBody>
          <a:bodyPr>
            <a:normAutofit/>
          </a:bodyPr>
          <a:lstStyle/>
          <a:p>
            <a:pPr marL="0" indent="0">
              <a:buNone/>
            </a:pPr>
            <a:endParaRPr lang="en-AU" dirty="0"/>
          </a:p>
          <a:p>
            <a:pPr marL="0" indent="0">
              <a:buNone/>
            </a:pPr>
            <a:r>
              <a:rPr lang="en-AU" dirty="0"/>
              <a:t>Systems languages are trending towards better metaprogramming facilities</a:t>
            </a:r>
          </a:p>
          <a:p>
            <a:pPr lvl="1"/>
            <a:r>
              <a:rPr lang="en-AU" dirty="0"/>
              <a:t>Rust</a:t>
            </a:r>
          </a:p>
          <a:p>
            <a:pPr lvl="1"/>
            <a:r>
              <a:rPr lang="en-AU" dirty="0"/>
              <a:t>Various C++ proposals (e.g., [Sutter 2018], [</a:t>
            </a:r>
            <a:r>
              <a:rPr lang="en-AU" dirty="0" err="1"/>
              <a:t>Chochlik</a:t>
            </a:r>
            <a:r>
              <a:rPr lang="en-AU" dirty="0"/>
              <a:t> et al. 2018])</a:t>
            </a:r>
          </a:p>
          <a:p>
            <a:pPr lvl="1"/>
            <a:r>
              <a:rPr lang="en-AU" dirty="0"/>
              <a:t>Circle compiler for C++ [Baxter 2019]</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43</a:t>
            </a:fld>
            <a:endParaRPr lang="en-AU" sz="1600" dirty="0">
              <a:solidFill>
                <a:schemeClr val="bg2"/>
              </a:solidFill>
            </a:endParaRPr>
          </a:p>
        </p:txBody>
      </p:sp>
    </p:spTree>
    <p:extLst>
      <p:ext uri="{BB962C8B-B14F-4D97-AF65-F5344CB8AC3E}">
        <p14:creationId xmlns:p14="http://schemas.microsoft.com/office/powerpoint/2010/main" val="1828767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3200" dirty="0"/>
              <a:t>Heterogeneous programming for graphics</a:t>
            </a:r>
          </a:p>
        </p:txBody>
      </p:sp>
      <p:sp>
        <p:nvSpPr>
          <p:cNvPr id="7" name="Content Placeholder 6"/>
          <p:cNvSpPr>
            <a:spLocks noGrp="1"/>
          </p:cNvSpPr>
          <p:nvPr>
            <p:ph idx="1"/>
          </p:nvPr>
        </p:nvSpPr>
        <p:spPr/>
        <p:txBody>
          <a:bodyPr>
            <a:normAutofit/>
          </a:bodyPr>
          <a:lstStyle/>
          <a:p>
            <a:pPr marL="0" indent="0">
              <a:buNone/>
            </a:pPr>
            <a:endParaRPr lang="en-AU" dirty="0"/>
          </a:p>
          <a:p>
            <a:pPr marL="0" indent="0">
              <a:buNone/>
            </a:pPr>
            <a:r>
              <a:rPr lang="en-AU" dirty="0"/>
              <a:t>CUDA gives GPU compute code first-class, heterogeneous treatment in C++</a:t>
            </a:r>
          </a:p>
          <a:p>
            <a:pPr marL="0" indent="0">
              <a:buNone/>
            </a:pPr>
            <a:endParaRPr lang="en-AU" dirty="0"/>
          </a:p>
          <a:p>
            <a:pPr marL="0" indent="0">
              <a:buNone/>
            </a:pPr>
            <a:r>
              <a:rPr lang="en-AU" dirty="0"/>
              <a:t>How can we achieve the same for GPU graphics code?</a:t>
            </a:r>
          </a:p>
          <a:p>
            <a:pPr lvl="1"/>
            <a:r>
              <a:rPr lang="en-AU" dirty="0"/>
              <a:t>Many additional challenges!</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44</a:t>
            </a:fld>
            <a:endParaRPr lang="en-AU" sz="1600" dirty="0">
              <a:solidFill>
                <a:schemeClr val="bg2"/>
              </a:solidFill>
            </a:endParaRPr>
          </a:p>
        </p:txBody>
      </p:sp>
    </p:spTree>
    <p:extLst>
      <p:ext uri="{BB962C8B-B14F-4D97-AF65-F5344CB8AC3E}">
        <p14:creationId xmlns:p14="http://schemas.microsoft.com/office/powerpoint/2010/main" val="6691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AU" dirty="0"/>
              <a:t>Heterogeneous programming for graphics … and other domains?</a:t>
            </a:r>
          </a:p>
        </p:txBody>
      </p:sp>
      <p:sp>
        <p:nvSpPr>
          <p:cNvPr id="7" name="Content Placeholder 6"/>
          <p:cNvSpPr>
            <a:spLocks noGrp="1"/>
          </p:cNvSpPr>
          <p:nvPr>
            <p:ph idx="1"/>
          </p:nvPr>
        </p:nvSpPr>
        <p:spPr>
          <a:xfrm>
            <a:off x="354842" y="951311"/>
            <a:ext cx="8600899" cy="3606397"/>
          </a:xfrm>
        </p:spPr>
        <p:txBody>
          <a:bodyPr>
            <a:normAutofit lnSpcReduction="10000"/>
          </a:bodyPr>
          <a:lstStyle/>
          <a:p>
            <a:pPr marL="0" indent="0">
              <a:buNone/>
            </a:pPr>
            <a:endParaRPr lang="en-AU" dirty="0"/>
          </a:p>
          <a:p>
            <a:pPr marL="0" indent="0">
              <a:buNone/>
            </a:pPr>
            <a:r>
              <a:rPr lang="en-AU" dirty="0"/>
              <a:t>Graphics is a challenging domain!</a:t>
            </a:r>
          </a:p>
          <a:p>
            <a:pPr lvl="1"/>
            <a:r>
              <a:rPr lang="en-AU" dirty="0"/>
              <a:t>Can we apply the lessons to other areas?</a:t>
            </a:r>
          </a:p>
          <a:p>
            <a:pPr marL="0" indent="0">
              <a:buNone/>
            </a:pPr>
            <a:endParaRPr lang="en-AU" dirty="0"/>
          </a:p>
          <a:p>
            <a:pPr marL="0" indent="0">
              <a:buNone/>
            </a:pPr>
            <a:r>
              <a:rPr lang="en-AU" dirty="0"/>
              <a:t>Potentially many future processor types</a:t>
            </a:r>
          </a:p>
          <a:p>
            <a:pPr lvl="1"/>
            <a:r>
              <a:rPr lang="en-AU" dirty="0"/>
              <a:t>We need programming models to support them</a:t>
            </a:r>
          </a:p>
          <a:p>
            <a:pPr marL="0" indent="0">
              <a:buNone/>
            </a:pPr>
            <a:endParaRPr lang="en-AU" dirty="0"/>
          </a:p>
          <a:p>
            <a:pPr marL="0" indent="0">
              <a:buNone/>
            </a:pPr>
            <a:r>
              <a:rPr lang="en-AU" dirty="0"/>
              <a:t>Staged metaprogramming allowed us to add support for a different processor type (GPU) purely as library code</a:t>
            </a:r>
          </a:p>
          <a:p>
            <a:pPr lvl="1"/>
            <a:r>
              <a:rPr lang="en-AU" dirty="0"/>
              <a:t>No fundamental language changes → don’t have to involve standard bodies</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45</a:t>
            </a:fld>
            <a:endParaRPr lang="en-AU" sz="1600" dirty="0">
              <a:solidFill>
                <a:schemeClr val="bg2"/>
              </a:solidFill>
            </a:endParaRPr>
          </a:p>
        </p:txBody>
      </p:sp>
    </p:spTree>
    <p:extLst>
      <p:ext uri="{BB962C8B-B14F-4D97-AF65-F5344CB8AC3E}">
        <p14:creationId xmlns:p14="http://schemas.microsoft.com/office/powerpoint/2010/main" val="36105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3" presetClass="emph" presetSubtype="2" fill="hold" grpId="1" nodeType="withEffect">
                                  <p:stCondLst>
                                    <p:cond delay="0"/>
                                  </p:stCondLst>
                                  <p:childTnLst>
                                    <p:animClr clrSpc="rgb" dir="cw">
                                      <p:cBhvr override="childStyle">
                                        <p:cTn id="20" dur="500" fill="hold"/>
                                        <p:tgtEl>
                                          <p:spTgt spid="7">
                                            <p:txEl>
                                              <p:pRg st="1" end="1"/>
                                            </p:txEl>
                                          </p:spTgt>
                                        </p:tgtEl>
                                        <p:attrNameLst>
                                          <p:attrName>style.color</p:attrName>
                                        </p:attrNameLst>
                                      </p:cBhvr>
                                      <p:to>
                                        <a:srgbClr val="7F7F7F"/>
                                      </p:to>
                                    </p:animClr>
                                  </p:childTnLst>
                                </p:cTn>
                              </p:par>
                              <p:par>
                                <p:cTn id="21" presetID="3" presetClass="emph" presetSubtype="2" fill="hold" grpId="1" nodeType="withEffect">
                                  <p:stCondLst>
                                    <p:cond delay="0"/>
                                  </p:stCondLst>
                                  <p:childTnLst>
                                    <p:animClr clrSpc="rgb" dir="cw">
                                      <p:cBhvr override="childStyle">
                                        <p:cTn id="22" dur="500" fill="hold"/>
                                        <p:tgtEl>
                                          <p:spTgt spid="7">
                                            <p:txEl>
                                              <p:pRg st="2" end="2"/>
                                            </p:txEl>
                                          </p:spTgt>
                                        </p:tgtEl>
                                        <p:attrNameLst>
                                          <p:attrName>style.color</p:attrName>
                                        </p:attrNameLst>
                                      </p:cBhvr>
                                      <p:to>
                                        <a:srgbClr val="7F7F7F"/>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7">
                                            <p:txEl>
                                              <p:pRg st="4" end="4"/>
                                            </p:txEl>
                                          </p:spTgt>
                                        </p:tgtEl>
                                        <p:attrNameLst>
                                          <p:attrName>style.color</p:attrName>
                                        </p:attrNameLst>
                                      </p:cBhvr>
                                      <p:to>
                                        <a:srgbClr val="7F7F7F"/>
                                      </p:to>
                                    </p:animClr>
                                  </p:childTnLst>
                                </p:cTn>
                              </p:par>
                              <p:par>
                                <p:cTn id="33" presetID="3" presetClass="emph" presetSubtype="2" fill="hold" grpId="1" nodeType="withEffect">
                                  <p:stCondLst>
                                    <p:cond delay="0"/>
                                  </p:stCondLst>
                                  <p:childTnLst>
                                    <p:animClr clrSpc="rgb" dir="cw">
                                      <p:cBhvr override="childStyle">
                                        <p:cTn id="34" dur="500" fill="hold"/>
                                        <p:tgtEl>
                                          <p:spTgt spid="7">
                                            <p:txEl>
                                              <p:pRg st="5" end="5"/>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Acknowledgments</a:t>
            </a:r>
            <a:endParaRPr lang="en-AU" sz="2800" dirty="0"/>
          </a:p>
        </p:txBody>
      </p:sp>
      <p:sp>
        <p:nvSpPr>
          <p:cNvPr id="7" name="Content Placeholder 6"/>
          <p:cNvSpPr>
            <a:spLocks noGrp="1"/>
          </p:cNvSpPr>
          <p:nvPr>
            <p:ph idx="1"/>
          </p:nvPr>
        </p:nvSpPr>
        <p:spPr/>
        <p:txBody>
          <a:bodyPr>
            <a:normAutofit fontScale="92500" lnSpcReduction="10000"/>
          </a:bodyPr>
          <a:lstStyle/>
          <a:p>
            <a:pPr marL="0" indent="0">
              <a:buNone/>
            </a:pPr>
            <a:r>
              <a:rPr lang="en-AU" sz="1900" dirty="0"/>
              <a:t>Discussions and advice</a:t>
            </a:r>
          </a:p>
          <a:p>
            <a:pPr lvl="1"/>
            <a:r>
              <a:rPr lang="en-AU" sz="1700" dirty="0" err="1"/>
              <a:t>Anjul</a:t>
            </a:r>
            <a:r>
              <a:rPr lang="en-AU" sz="1700" dirty="0"/>
              <a:t> </a:t>
            </a:r>
            <a:r>
              <a:rPr lang="en-AU" sz="1700" dirty="0" err="1"/>
              <a:t>Patney</a:t>
            </a:r>
            <a:r>
              <a:rPr lang="en-AU" sz="1700" dirty="0"/>
              <a:t>, Ahmed Mahmoud, Alex Kennedy, Angelo </a:t>
            </a:r>
            <a:r>
              <a:rPr lang="en-AU" sz="1700" dirty="0" err="1"/>
              <a:t>Pesce</a:t>
            </a:r>
            <a:r>
              <a:rPr lang="en-AU" sz="1700" dirty="0"/>
              <a:t>, Aras </a:t>
            </a:r>
            <a:r>
              <a:rPr lang="en-AU" sz="1700" dirty="0" err="1"/>
              <a:t>Pranckevičius</a:t>
            </a:r>
            <a:r>
              <a:rPr lang="en-AU" sz="1700" dirty="0"/>
              <a:t>, Brett </a:t>
            </a:r>
            <a:r>
              <a:rPr lang="en-AU" sz="1700" dirty="0" err="1"/>
              <a:t>Lajzer</a:t>
            </a:r>
            <a:r>
              <a:rPr lang="en-AU" sz="1700" dirty="0"/>
              <a:t>, Brian Karis, Chuck </a:t>
            </a:r>
            <a:r>
              <a:rPr lang="en-AU" sz="1700" dirty="0" err="1"/>
              <a:t>Lingle</a:t>
            </a:r>
            <a:r>
              <a:rPr lang="en-AU" sz="1700" dirty="0"/>
              <a:t> Dave </a:t>
            </a:r>
            <a:r>
              <a:rPr lang="en-AU" sz="1700" dirty="0" err="1"/>
              <a:t>Shreiner</a:t>
            </a:r>
            <a:r>
              <a:rPr lang="en-AU" sz="1700" dirty="0"/>
              <a:t>, Hugues Labbe, Joe Forte, Michael Vance, Padraic Hennessy, Paul Lalonde, Wade Brainerd, Zachary DeVito, and the reviewers</a:t>
            </a:r>
          </a:p>
          <a:p>
            <a:pPr marL="0" indent="0">
              <a:buNone/>
            </a:pPr>
            <a:endParaRPr lang="en-AU" sz="2000" dirty="0"/>
          </a:p>
          <a:p>
            <a:pPr marL="0" indent="0">
              <a:buNone/>
            </a:pPr>
            <a:r>
              <a:rPr lang="en-AU" sz="1900" dirty="0"/>
              <a:t>Feedback on the presentation</a:t>
            </a:r>
          </a:p>
          <a:p>
            <a:pPr lvl="1"/>
            <a:r>
              <a:rPr lang="en-AU" sz="1700" dirty="0"/>
              <a:t>Owens Group Members</a:t>
            </a:r>
          </a:p>
          <a:p>
            <a:endParaRPr lang="en-AU" sz="1800" dirty="0"/>
          </a:p>
          <a:p>
            <a:pPr marL="0" indent="0">
              <a:buNone/>
            </a:pPr>
            <a:r>
              <a:rPr lang="en-AU" sz="1900" dirty="0"/>
              <a:t>Early code contributions</a:t>
            </a:r>
          </a:p>
          <a:p>
            <a:pPr lvl="1"/>
            <a:r>
              <a:rPr lang="en-AU" sz="1700" dirty="0"/>
              <a:t>Francois </a:t>
            </a:r>
            <a:r>
              <a:rPr lang="en-AU" sz="1700" dirty="0" err="1"/>
              <a:t>Demoullin</a:t>
            </a:r>
            <a:endParaRPr lang="en-AU" sz="1700" dirty="0"/>
          </a:p>
          <a:p>
            <a:pPr marL="0" indent="0">
              <a:buNone/>
            </a:pPr>
            <a:endParaRPr lang="en-AU" sz="1800" dirty="0"/>
          </a:p>
          <a:p>
            <a:pPr marL="0" indent="0">
              <a:buNone/>
            </a:pPr>
            <a:r>
              <a:rPr lang="en-AU" sz="1900" dirty="0"/>
              <a:t>Financial Support</a:t>
            </a:r>
          </a:p>
          <a:p>
            <a:pPr lvl="1"/>
            <a:r>
              <a:rPr lang="en-AU" sz="1700" dirty="0"/>
              <a:t>Intel Corporation, National Science Foundation Graduate Research Fellowship Program, NVIDIA</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46</a:t>
            </a:fld>
            <a:endParaRPr lang="en-AU" sz="1600" dirty="0">
              <a:solidFill>
                <a:schemeClr val="bg2"/>
              </a:solidFill>
            </a:endParaRPr>
          </a:p>
        </p:txBody>
      </p:sp>
    </p:spTree>
    <p:extLst>
      <p:ext uri="{BB962C8B-B14F-4D97-AF65-F5344CB8AC3E}">
        <p14:creationId xmlns:p14="http://schemas.microsoft.com/office/powerpoint/2010/main" val="3317814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593700" y="2648543"/>
            <a:ext cx="7956599" cy="792087"/>
          </a:xfrm>
        </p:spPr>
        <p:txBody>
          <a:bodyPr/>
          <a:lstStyle/>
          <a:p>
            <a:r>
              <a:rPr lang="en-AU" dirty="0"/>
              <a:t>Thank you</a:t>
            </a:r>
          </a:p>
        </p:txBody>
      </p:sp>
      <p:sp>
        <p:nvSpPr>
          <p:cNvPr id="22" name="Subtitle 21"/>
          <p:cNvSpPr>
            <a:spLocks noGrp="1"/>
          </p:cNvSpPr>
          <p:nvPr>
            <p:ph type="subTitle" idx="1"/>
          </p:nvPr>
        </p:nvSpPr>
        <p:spPr>
          <a:xfrm>
            <a:off x="1378099" y="3485079"/>
            <a:ext cx="6387800" cy="792087"/>
          </a:xfrm>
        </p:spPr>
        <p:txBody>
          <a:bodyPr>
            <a:normAutofit fontScale="85000" lnSpcReduction="20000"/>
          </a:bodyPr>
          <a:lstStyle/>
          <a:p>
            <a:r>
              <a:rPr lang="en-AU" dirty="0"/>
              <a:t>Kerry A. Seitz, Jr.</a:t>
            </a:r>
          </a:p>
          <a:p>
            <a:r>
              <a:rPr lang="en-AU" dirty="0"/>
              <a:t>kaseitz@ucdavis.edu</a:t>
            </a:r>
          </a:p>
          <a:p>
            <a:r>
              <a:rPr lang="en-AU" dirty="0"/>
              <a:t>github.com/kseitz/selos</a:t>
            </a:r>
          </a:p>
        </p:txBody>
      </p:sp>
    </p:spTree>
    <p:extLst>
      <p:ext uri="{BB962C8B-B14F-4D97-AF65-F5344CB8AC3E}">
        <p14:creationId xmlns:p14="http://schemas.microsoft.com/office/powerpoint/2010/main" val="4210305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References</a:t>
            </a:r>
            <a:endParaRPr lang="en-AU" sz="2800" dirty="0"/>
          </a:p>
        </p:txBody>
      </p:sp>
      <p:sp>
        <p:nvSpPr>
          <p:cNvPr id="7" name="Content Placeholder 6"/>
          <p:cNvSpPr>
            <a:spLocks noGrp="1"/>
          </p:cNvSpPr>
          <p:nvPr>
            <p:ph idx="1"/>
          </p:nvPr>
        </p:nvSpPr>
        <p:spPr/>
        <p:txBody>
          <a:bodyPr>
            <a:normAutofit/>
          </a:bodyPr>
          <a:lstStyle/>
          <a:p>
            <a:pPr marL="0" indent="0">
              <a:buNone/>
            </a:pPr>
            <a:r>
              <a:rPr lang="en-AU" sz="1700" dirty="0"/>
              <a:t>Sean Baxter. 2019. Circle. https://github.com/seanbaxter/circle</a:t>
            </a:r>
          </a:p>
          <a:p>
            <a:pPr marL="0" indent="0">
              <a:buNone/>
            </a:pPr>
            <a:endParaRPr lang="en-AU" sz="1700" dirty="0"/>
          </a:p>
          <a:p>
            <a:pPr marL="0" indent="0">
              <a:buNone/>
            </a:pPr>
            <a:r>
              <a:rPr lang="en-AU" sz="1700" dirty="0" err="1"/>
              <a:t>Matus</a:t>
            </a:r>
            <a:r>
              <a:rPr lang="en-AU" sz="1700" dirty="0"/>
              <a:t> </a:t>
            </a:r>
            <a:r>
              <a:rPr lang="en-AU" sz="1700" dirty="0" err="1"/>
              <a:t>Chochlik</a:t>
            </a:r>
            <a:r>
              <a:rPr lang="en-AU" sz="1700" dirty="0"/>
              <a:t>, Axel Naumann, and David </a:t>
            </a:r>
            <a:r>
              <a:rPr lang="en-AU" sz="1700" dirty="0" err="1"/>
              <a:t>Sankel</a:t>
            </a:r>
            <a:r>
              <a:rPr lang="en-AU" sz="1700" dirty="0"/>
              <a:t>. 2018. Static reflection. C++ Standards Committee Papers. http://wg21.link/p0194</a:t>
            </a:r>
          </a:p>
          <a:p>
            <a:pPr marL="0" indent="0">
              <a:buNone/>
            </a:pPr>
            <a:endParaRPr lang="en-AU" sz="1700" dirty="0"/>
          </a:p>
          <a:p>
            <a:pPr marL="0" indent="0">
              <a:buNone/>
            </a:pPr>
            <a:r>
              <a:rPr lang="en-AU" sz="1700" dirty="0"/>
              <a:t>Zachary DeVito, James Hegarty, Alex Aiken, Pat Hanrahan, and Jan </a:t>
            </a:r>
            <a:r>
              <a:rPr lang="en-AU" sz="1700" dirty="0" err="1"/>
              <a:t>Vitek</a:t>
            </a:r>
            <a:r>
              <a:rPr lang="en-AU" sz="1700" dirty="0"/>
              <a:t>. 2013. Terra: A Multi-Stage Language for High-Performance Computing. In Proceedings of the 34th ACM SIGPLAN Conference on Programming Language Design and Implementation (PLDI ’13). 105–116. https://doi.org/10.1145/2491956.2462166</a:t>
            </a:r>
          </a:p>
          <a:p>
            <a:pPr marL="0" indent="0">
              <a:buNone/>
            </a:pPr>
            <a:endParaRPr lang="en-AU" sz="1700" dirty="0"/>
          </a:p>
          <a:p>
            <a:pPr marL="0" indent="0">
              <a:buNone/>
            </a:pPr>
            <a:r>
              <a:rPr lang="en-US" sz="1700" dirty="0" err="1"/>
              <a:t>Ramy</a:t>
            </a:r>
            <a:r>
              <a:rPr lang="en-US" sz="1700" dirty="0"/>
              <a:t> El </a:t>
            </a:r>
            <a:r>
              <a:rPr lang="en-US" sz="1700" dirty="0" err="1"/>
              <a:t>Garawany</a:t>
            </a:r>
            <a:r>
              <a:rPr lang="en-US" sz="1700" dirty="0"/>
              <a:t>. 2016. Advances in Real-time Rendering, Part I: Deferred Lighting in Uncharted 4. In ACM SIGGRAPH 2016 Courses (SIGGRAPH ’16). http://advances.realtimerendering.com/s2016/index.html</a:t>
            </a:r>
            <a:endParaRPr lang="en-AU" sz="1700" dirty="0"/>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48</a:t>
            </a:fld>
            <a:endParaRPr lang="en-AU" sz="1600" dirty="0">
              <a:solidFill>
                <a:schemeClr val="bg2"/>
              </a:solidFill>
            </a:endParaRPr>
          </a:p>
        </p:txBody>
      </p:sp>
    </p:spTree>
    <p:extLst>
      <p:ext uri="{BB962C8B-B14F-4D97-AF65-F5344CB8AC3E}">
        <p14:creationId xmlns:p14="http://schemas.microsoft.com/office/powerpoint/2010/main" val="187060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References (cont.)</a:t>
            </a:r>
            <a:endParaRPr lang="en-AU" sz="2800" dirty="0"/>
          </a:p>
        </p:txBody>
      </p:sp>
      <p:sp>
        <p:nvSpPr>
          <p:cNvPr id="7" name="Content Placeholder 6"/>
          <p:cNvSpPr>
            <a:spLocks noGrp="1"/>
          </p:cNvSpPr>
          <p:nvPr>
            <p:ph idx="1"/>
          </p:nvPr>
        </p:nvSpPr>
        <p:spPr/>
        <p:txBody>
          <a:bodyPr>
            <a:normAutofit lnSpcReduction="10000"/>
          </a:bodyPr>
          <a:lstStyle/>
          <a:p>
            <a:pPr marL="0" indent="0">
              <a:buNone/>
            </a:pPr>
            <a:r>
              <a:rPr lang="en-US" sz="1700" dirty="0" err="1"/>
              <a:t>Conal</a:t>
            </a:r>
            <a:r>
              <a:rPr lang="en-US" sz="1700" dirty="0"/>
              <a:t> Elliott. 2004. Programming Graphics Processors Functionally. In Proceedings of the 2004 ACM SIGPLAN Workshop on Haskell (Haskell ’04). 45–56. https://doi.org/10.1145/1017472.1017482</a:t>
            </a:r>
          </a:p>
          <a:p>
            <a:pPr marL="0" indent="0">
              <a:buNone/>
            </a:pPr>
            <a:endParaRPr lang="en-US" sz="1700" dirty="0"/>
          </a:p>
          <a:p>
            <a:pPr marL="0" indent="0">
              <a:buNone/>
            </a:pPr>
            <a:r>
              <a:rPr lang="en-US" sz="1700" dirty="0"/>
              <a:t>Epic Games. 2017. Unreal Engine Sun Temple, Open Research Content Archive (ORCA). https://developer.nvidia.com/ue4-sun-temple</a:t>
            </a:r>
          </a:p>
          <a:p>
            <a:pPr marL="0" indent="0">
              <a:buNone/>
            </a:pPr>
            <a:endParaRPr lang="en-US" sz="1700" dirty="0"/>
          </a:p>
          <a:p>
            <a:pPr marL="0" indent="0">
              <a:buNone/>
            </a:pPr>
            <a:r>
              <a:rPr lang="en-US" sz="1700" dirty="0"/>
              <a:t>Yong He, </a:t>
            </a:r>
            <a:r>
              <a:rPr lang="en-US" sz="1700" dirty="0" err="1"/>
              <a:t>Kayvon</a:t>
            </a:r>
            <a:r>
              <a:rPr lang="en-US" sz="1700" dirty="0"/>
              <a:t> </a:t>
            </a:r>
            <a:r>
              <a:rPr lang="en-US" sz="1700" dirty="0" err="1"/>
              <a:t>Fatahalian</a:t>
            </a:r>
            <a:r>
              <a:rPr lang="en-US" sz="1700" dirty="0"/>
              <a:t>, and Tim Foley. 2018. Slang: Language Mechanisms for Extensible Real-time Shading Systems. ACM Transactions on Graphics 37, 4, Article 141 (July 2018), 13 pages. https://doi.org/10.1145/3197517.3201380</a:t>
            </a:r>
          </a:p>
          <a:p>
            <a:pPr marL="0" indent="0">
              <a:buNone/>
            </a:pPr>
            <a:endParaRPr lang="en-US" sz="1700" dirty="0"/>
          </a:p>
          <a:p>
            <a:pPr marL="0" indent="0">
              <a:buNone/>
            </a:pPr>
            <a:r>
              <a:rPr lang="en-AU" sz="1700" dirty="0"/>
              <a:t>Michael D. McCool, Zheng Qin, and </a:t>
            </a:r>
            <a:r>
              <a:rPr lang="en-AU" sz="1700" dirty="0" err="1"/>
              <a:t>Tiberiu</a:t>
            </a:r>
            <a:r>
              <a:rPr lang="en-AU" sz="1700" dirty="0"/>
              <a:t> S. Popa. 2002. Shader Metaprogramming. In Proceedings of the ACM SIGGRAPH/EUROGRAPHICS Conference on Graphics Hardware (HWWS ’02). 57–68. http://dl.acm.org/citation.cfm?id=569046.569055</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49</a:t>
            </a:fld>
            <a:endParaRPr lang="en-AU" sz="1600" dirty="0">
              <a:solidFill>
                <a:schemeClr val="bg2"/>
              </a:solidFill>
            </a:endParaRPr>
          </a:p>
        </p:txBody>
      </p:sp>
    </p:spTree>
    <p:extLst>
      <p:ext uri="{BB962C8B-B14F-4D97-AF65-F5344CB8AC3E}">
        <p14:creationId xmlns:p14="http://schemas.microsoft.com/office/powerpoint/2010/main" val="362798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r>
              <a:rPr lang="en-US" dirty="0"/>
              <a:t>Current Methods</a:t>
            </a:r>
          </a:p>
        </p:txBody>
      </p:sp>
    </p:spTree>
    <p:extLst>
      <p:ext uri="{BB962C8B-B14F-4D97-AF65-F5344CB8AC3E}">
        <p14:creationId xmlns:p14="http://schemas.microsoft.com/office/powerpoint/2010/main" val="246129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References (cont.)</a:t>
            </a:r>
            <a:endParaRPr lang="en-AU" sz="2800" dirty="0"/>
          </a:p>
        </p:txBody>
      </p:sp>
      <p:sp>
        <p:nvSpPr>
          <p:cNvPr id="7" name="Content Placeholder 6"/>
          <p:cNvSpPr>
            <a:spLocks noGrp="1"/>
          </p:cNvSpPr>
          <p:nvPr>
            <p:ph idx="1"/>
          </p:nvPr>
        </p:nvSpPr>
        <p:spPr/>
        <p:txBody>
          <a:bodyPr>
            <a:normAutofit/>
          </a:bodyPr>
          <a:lstStyle/>
          <a:p>
            <a:pPr marL="0" indent="0">
              <a:buNone/>
            </a:pPr>
            <a:r>
              <a:rPr lang="en-AU" sz="1700" dirty="0"/>
              <a:t>Herb Sutter. 2018. </a:t>
            </a:r>
            <a:r>
              <a:rPr lang="en-AU" sz="1700" dirty="0" err="1"/>
              <a:t>Metaclasses</a:t>
            </a:r>
            <a:r>
              <a:rPr lang="en-AU" sz="1700" dirty="0"/>
              <a:t>: Generative C++. C++ Standards Committee Papers. https://wg21.link/P0707</a:t>
            </a:r>
          </a:p>
          <a:p>
            <a:pPr marL="0" indent="0">
              <a:buNone/>
            </a:pPr>
            <a:endParaRPr lang="en-AU" sz="1700" dirty="0"/>
          </a:p>
          <a:p>
            <a:pPr marL="0" indent="0">
              <a:buNone/>
            </a:pPr>
            <a:r>
              <a:rPr lang="en-US" sz="1700" dirty="0"/>
              <a:t>Walid Mohamed Taha. 1999. Multistage Programming: Its Theory and Applications. Ph.D. Dissertation. Oregon Graduate Institute of Science and Technology.</a:t>
            </a:r>
          </a:p>
          <a:p>
            <a:pPr marL="0" indent="0">
              <a:buNone/>
            </a:pPr>
            <a:endParaRPr lang="en-US" sz="1700" dirty="0"/>
          </a:p>
          <a:p>
            <a:pPr marL="0" indent="0">
              <a:buNone/>
            </a:pPr>
            <a:r>
              <a:rPr lang="en-US" sz="1700" dirty="0"/>
              <a:t>Natalya </a:t>
            </a:r>
            <a:r>
              <a:rPr lang="en-US" sz="1700" dirty="0" err="1"/>
              <a:t>Tatarchuk</a:t>
            </a:r>
            <a:r>
              <a:rPr lang="en-US" sz="1700" dirty="0"/>
              <a:t> and Chris </a:t>
            </a:r>
            <a:r>
              <a:rPr lang="en-US" sz="1700" dirty="0" err="1"/>
              <a:t>Tchou</a:t>
            </a:r>
            <a:r>
              <a:rPr lang="en-US" sz="1700" dirty="0"/>
              <a:t>. 2017. Destiny Shader Pipeline. Game Developers Conference 2017. http://advances.realtimerendering.com/destiny/gdc_2017/</a:t>
            </a:r>
            <a:endParaRPr lang="en-AU" sz="1700" dirty="0"/>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50</a:t>
            </a:fld>
            <a:endParaRPr lang="en-AU" sz="1600" dirty="0">
              <a:solidFill>
                <a:schemeClr val="bg2"/>
              </a:solidFill>
            </a:endParaRPr>
          </a:p>
        </p:txBody>
      </p:sp>
    </p:spTree>
    <p:extLst>
      <p:ext uri="{BB962C8B-B14F-4D97-AF65-F5344CB8AC3E}">
        <p14:creationId xmlns:p14="http://schemas.microsoft.com/office/powerpoint/2010/main" val="1357301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3D53B-7497-424D-A5A6-6F2C80C5EDE8}"/>
              </a:ext>
            </a:extLst>
          </p:cNvPr>
          <p:cNvSpPr>
            <a:spLocks noGrp="1"/>
          </p:cNvSpPr>
          <p:nvPr>
            <p:ph type="body" sz="quarter" idx="10"/>
          </p:nvPr>
        </p:nvSpPr>
        <p:spPr/>
        <p:txBody>
          <a:bodyPr/>
          <a:lstStyle/>
          <a:p>
            <a:pPr marL="0" indent="0"/>
            <a:r>
              <a:rPr lang="en-US" dirty="0"/>
              <a:t>Extra Slides</a:t>
            </a:r>
          </a:p>
        </p:txBody>
      </p:sp>
    </p:spTree>
    <p:extLst>
      <p:ext uri="{BB962C8B-B14F-4D97-AF65-F5344CB8AC3E}">
        <p14:creationId xmlns:p14="http://schemas.microsoft.com/office/powerpoint/2010/main" val="2596850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sz="2800" dirty="0"/>
              <a:t>CPU performance decreases with increased specialization</a:t>
            </a:r>
          </a:p>
        </p:txBody>
      </p:sp>
      <p:sp>
        <p:nvSpPr>
          <p:cNvPr id="7" name="Content Placeholder 6"/>
          <p:cNvSpPr>
            <a:spLocks noGrp="1"/>
          </p:cNvSpPr>
          <p:nvPr>
            <p:ph idx="1"/>
          </p:nvPr>
        </p:nvSpPr>
        <p:spPr/>
        <p:txBody>
          <a:bodyPr/>
          <a:lstStyle/>
          <a:p>
            <a:pPr marL="0" indent="0">
              <a:buNone/>
            </a:pPr>
            <a:endParaRPr lang="en-AU" dirty="0"/>
          </a:p>
          <a:p>
            <a:pPr marL="0" indent="0">
              <a:buNone/>
            </a:pPr>
            <a:r>
              <a:rPr lang="en-AU" dirty="0"/>
              <a:t>This is a placeholder slide</a:t>
            </a:r>
          </a:p>
        </p:txBody>
      </p:sp>
      <p:sp>
        <p:nvSpPr>
          <p:cNvPr id="5" name="Slide Number Placeholder 4"/>
          <p:cNvSpPr>
            <a:spLocks noGrp="1"/>
          </p:cNvSpPr>
          <p:nvPr>
            <p:ph type="sldNum" sz="quarter" idx="10"/>
          </p:nvPr>
        </p:nvSpPr>
        <p:spPr>
          <a:xfrm>
            <a:off x="37593" y="4783931"/>
            <a:ext cx="392713" cy="359569"/>
          </a:xfrm>
          <a:prstGeom prst="rect">
            <a:avLst/>
          </a:prstGeom>
        </p:spPr>
        <p:txBody>
          <a:bodyPr/>
          <a:lstStyle/>
          <a:p>
            <a:fld id="{2ABE124A-B5C5-46E0-B944-45307B126769}" type="slidenum">
              <a:rPr lang="en-AU" sz="1600" smtClean="0">
                <a:solidFill>
                  <a:schemeClr val="bg2"/>
                </a:solidFill>
              </a:rPr>
              <a:pPr/>
              <a:t>52</a:t>
            </a:fld>
            <a:endParaRPr lang="en-AU" sz="1600" dirty="0">
              <a:solidFill>
                <a:schemeClr val="bg2"/>
              </a:solidFill>
            </a:endParaRPr>
          </a:p>
        </p:txBody>
      </p:sp>
      <p:graphicFrame>
        <p:nvGraphicFramePr>
          <p:cNvPr id="8" name="Chart 7">
            <a:extLst>
              <a:ext uri="{FF2B5EF4-FFF2-40B4-BE49-F238E27FC236}">
                <a16:creationId xmlns:a16="http://schemas.microsoft.com/office/drawing/2014/main" id="{7CA35B25-A7DF-4C0C-92E2-16822AD6973F}"/>
              </a:ext>
            </a:extLst>
          </p:cNvPr>
          <p:cNvGraphicFramePr>
            <a:graphicFrameLocks noGrp="1"/>
          </p:cNvGraphicFramePr>
          <p:nvPr>
            <p:extLst>
              <p:ext uri="{D42A27DB-BD31-4B8C-83A1-F6EECF244321}">
                <p14:modId xmlns:p14="http://schemas.microsoft.com/office/powerpoint/2010/main" val="1261635753"/>
              </p:ext>
            </p:extLst>
          </p:nvPr>
        </p:nvGraphicFramePr>
        <p:xfrm>
          <a:off x="354842" y="990575"/>
          <a:ext cx="8331958" cy="3673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738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Four methods to implement shader systems</a:t>
            </a:r>
          </a:p>
        </p:txBody>
      </p:sp>
      <p:sp>
        <p:nvSpPr>
          <p:cNvPr id="7" name="Content Placeholder 6"/>
          <p:cNvSpPr>
            <a:spLocks noGrp="1"/>
          </p:cNvSpPr>
          <p:nvPr>
            <p:ph idx="1"/>
          </p:nvPr>
        </p:nvSpPr>
        <p:spPr/>
        <p:txBody>
          <a:bodyPr>
            <a:normAutofit fontScale="47500" lnSpcReduction="20000"/>
          </a:bodyPr>
          <a:lstStyle/>
          <a:p>
            <a:pPr>
              <a:buNone/>
            </a:pPr>
            <a:endParaRPr lang="en-AU" sz="3300" dirty="0"/>
          </a:p>
          <a:p>
            <a:pPr>
              <a:buNone/>
            </a:pPr>
            <a:r>
              <a:rPr lang="en-AU" sz="3800" dirty="0"/>
              <a:t>Plain C++ and HLSL*</a:t>
            </a:r>
          </a:p>
          <a:p>
            <a:pPr lvl="1"/>
            <a:r>
              <a:rPr lang="en-AU" sz="3400" dirty="0" err="1"/>
              <a:t>Preprocessor</a:t>
            </a:r>
            <a:r>
              <a:rPr lang="en-AU" sz="3400" dirty="0"/>
              <a:t> #ifdefs + #defines, shared headers for data structures, manually-authored C++ class for each shader</a:t>
            </a:r>
          </a:p>
          <a:p>
            <a:pPr>
              <a:buNone/>
            </a:pPr>
            <a:endParaRPr lang="en-AU" sz="3800" dirty="0"/>
          </a:p>
          <a:p>
            <a:pPr>
              <a:buNone/>
            </a:pPr>
            <a:r>
              <a:rPr lang="en-AU" sz="3800" dirty="0"/>
              <a:t>A layered domain-specific language (DSL) with embedded HLSL*</a:t>
            </a:r>
          </a:p>
          <a:p>
            <a:pPr lvl="1"/>
            <a:r>
              <a:rPr lang="en-AU" sz="3400" dirty="0"/>
              <a:t>Unity’s </a:t>
            </a:r>
            <a:r>
              <a:rPr lang="en-AU" sz="3400" dirty="0" err="1"/>
              <a:t>ShaderLab</a:t>
            </a:r>
            <a:endParaRPr lang="en-AU" sz="3400" dirty="0"/>
          </a:p>
          <a:p>
            <a:pPr>
              <a:buNone/>
            </a:pPr>
            <a:endParaRPr lang="en-AU" sz="3800" dirty="0"/>
          </a:p>
          <a:p>
            <a:pPr>
              <a:buNone/>
            </a:pPr>
            <a:r>
              <a:rPr lang="en-AU" sz="3800" dirty="0"/>
              <a:t>A DSL that manipulates and generates HLSL*</a:t>
            </a:r>
          </a:p>
          <a:p>
            <a:pPr lvl="1"/>
            <a:r>
              <a:rPr lang="en-AU" sz="3400" dirty="0"/>
              <a:t>Bungie’s TFX language [</a:t>
            </a:r>
            <a:r>
              <a:rPr lang="en-AU" sz="3400" dirty="0" err="1"/>
              <a:t>Tatarchuk</a:t>
            </a:r>
            <a:r>
              <a:rPr lang="en-AU" sz="3400" dirty="0"/>
              <a:t> and </a:t>
            </a:r>
            <a:r>
              <a:rPr lang="en-AU" sz="3400" dirty="0" err="1"/>
              <a:t>Tchou</a:t>
            </a:r>
            <a:r>
              <a:rPr lang="en-AU" sz="3400" dirty="0"/>
              <a:t> 2017]</a:t>
            </a:r>
          </a:p>
          <a:p>
            <a:pPr>
              <a:buNone/>
            </a:pPr>
            <a:endParaRPr lang="en-AU" sz="3800" dirty="0"/>
          </a:p>
          <a:p>
            <a:pPr>
              <a:buNone/>
            </a:pPr>
            <a:r>
              <a:rPr lang="en-AU" sz="3800" dirty="0"/>
              <a:t>Modifying HLSL*</a:t>
            </a:r>
          </a:p>
          <a:p>
            <a:pPr lvl="1"/>
            <a:r>
              <a:rPr lang="en-AU" sz="3400" dirty="0"/>
              <a:t>Slang [He et al. 2018]</a:t>
            </a:r>
          </a:p>
          <a:p>
            <a:pPr>
              <a:buNone/>
            </a:pPr>
            <a:endParaRPr lang="en-AU" dirty="0"/>
          </a:p>
          <a:p>
            <a:pPr>
              <a:buNone/>
            </a:pPr>
            <a:r>
              <a:rPr lang="en-AU" sz="2300" dirty="0"/>
              <a:t>*or any modern shading language (e.g., GLSL or Metal Shading Language)</a:t>
            </a:r>
          </a:p>
        </p:txBody>
      </p:sp>
      <p:sp>
        <p:nvSpPr>
          <p:cNvPr id="5" name="Slide Number Placeholder 4"/>
          <p:cNvSpPr>
            <a:spLocks noGrp="1"/>
          </p:cNvSpPr>
          <p:nvPr>
            <p:ph type="sldNum" sz="quarter" idx="10"/>
          </p:nvPr>
        </p:nvSpPr>
        <p:spPr>
          <a:xfrm>
            <a:off x="37593" y="4783931"/>
            <a:ext cx="288789" cy="359569"/>
          </a:xfrm>
          <a:prstGeom prst="rect">
            <a:avLst/>
          </a:prstGeom>
        </p:spPr>
        <p:txBody>
          <a:bodyPr/>
          <a:lstStyle/>
          <a:p>
            <a:fld id="{2ABE124A-B5C5-46E0-B944-45307B126769}" type="slidenum">
              <a:rPr lang="en-AU" sz="1600" smtClean="0">
                <a:solidFill>
                  <a:schemeClr val="bg2"/>
                </a:solidFill>
              </a:rPr>
              <a:pPr/>
              <a:t>6</a:t>
            </a:fld>
            <a:endParaRPr lang="en-AU" sz="1600" dirty="0">
              <a:solidFill>
                <a:schemeClr val="bg2"/>
              </a:solidFill>
            </a:endParaRPr>
          </a:p>
        </p:txBody>
      </p:sp>
    </p:spTree>
    <p:extLst>
      <p:ext uri="{BB962C8B-B14F-4D97-AF65-F5344CB8AC3E}">
        <p14:creationId xmlns:p14="http://schemas.microsoft.com/office/powerpoint/2010/main" val="300426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3" presetClass="emph" presetSubtype="2" fill="hold" grpId="1" nodeType="withEffect">
                                  <p:stCondLst>
                                    <p:cond delay="0"/>
                                  </p:stCondLst>
                                  <p:childTnLst>
                                    <p:animClr clrSpc="rgb" dir="cw">
                                      <p:cBhvr override="childStyle">
                                        <p:cTn id="12" dur="500" fill="hold"/>
                                        <p:tgtEl>
                                          <p:spTgt spid="7">
                                            <p:txEl>
                                              <p:pRg st="1" end="1"/>
                                            </p:txEl>
                                          </p:spTgt>
                                        </p:tgtEl>
                                        <p:attrNameLst>
                                          <p:attrName>style.color</p:attrName>
                                        </p:attrNameLst>
                                      </p:cBhvr>
                                      <p:to>
                                        <a:srgbClr val="7F7F7F"/>
                                      </p:to>
                                    </p:animClr>
                                  </p:childTnLst>
                                </p:cTn>
                              </p:par>
                              <p:par>
                                <p:cTn id="13" presetID="3" presetClass="emph" presetSubtype="2" fill="hold" grpId="1" nodeType="withEffect">
                                  <p:stCondLst>
                                    <p:cond delay="0"/>
                                  </p:stCondLst>
                                  <p:childTnLst>
                                    <p:animClr clrSpc="rgb" dir="cw">
                                      <p:cBhvr override="childStyle">
                                        <p:cTn id="14" dur="500" fill="hold"/>
                                        <p:tgtEl>
                                          <p:spTgt spid="7">
                                            <p:txEl>
                                              <p:pRg st="2" end="2"/>
                                            </p:txEl>
                                          </p:spTgt>
                                        </p:tgtEl>
                                        <p:attrNameLst>
                                          <p:attrName>style.color</p:attrName>
                                        </p:attrNameLst>
                                      </p:cBhvr>
                                      <p:to>
                                        <a:srgbClr val="7F7F7F"/>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7">
                                            <p:txEl>
                                              <p:pRg st="4" end="4"/>
                                            </p:txEl>
                                          </p:spTgt>
                                        </p:tgtEl>
                                        <p:attrNameLst>
                                          <p:attrName>style.color</p:attrName>
                                        </p:attrNameLst>
                                      </p:cBhvr>
                                      <p:to>
                                        <a:srgbClr val="7F7F7F"/>
                                      </p:to>
                                    </p:animClr>
                                  </p:childTnLst>
                                </p:cTn>
                              </p:par>
                              <p:par>
                                <p:cTn id="25" presetID="3" presetClass="emph" presetSubtype="2" fill="hold" grpId="1" nodeType="withEffect">
                                  <p:stCondLst>
                                    <p:cond delay="0"/>
                                  </p:stCondLst>
                                  <p:childTnLst>
                                    <p:animClr clrSpc="rgb" dir="cw">
                                      <p:cBhvr override="childStyle">
                                        <p:cTn id="26" dur="500" fill="hold"/>
                                        <p:tgtEl>
                                          <p:spTgt spid="7">
                                            <p:txEl>
                                              <p:pRg st="5" end="5"/>
                                            </p:txEl>
                                          </p:spTgt>
                                        </p:tgtEl>
                                        <p:attrNameLst>
                                          <p:attrName>style.color</p:attrName>
                                        </p:attrNameLst>
                                      </p:cBhvr>
                                      <p:to>
                                        <a:srgbClr val="7F7F7F"/>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500"/>
                                        <p:tgtEl>
                                          <p:spTgt spid="7">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11" end="11"/>
                                            </p:txEl>
                                          </p:spTgt>
                                        </p:tgtEl>
                                        <p:attrNameLst>
                                          <p:attrName>style.visibility</p:attrName>
                                        </p:attrNameLst>
                                      </p:cBhvr>
                                      <p:to>
                                        <p:strVal val="visible"/>
                                      </p:to>
                                    </p:set>
                                    <p:animEffect transition="in" filter="fade">
                                      <p:cBhvr>
                                        <p:cTn id="34" dur="500"/>
                                        <p:tgtEl>
                                          <p:spTgt spid="7">
                                            <p:txEl>
                                              <p:pRg st="11" end="11"/>
                                            </p:txEl>
                                          </p:spTgt>
                                        </p:tgtEl>
                                      </p:cBhvr>
                                    </p:animEffect>
                                  </p:childTnLst>
                                </p:cTn>
                              </p:par>
                              <p:par>
                                <p:cTn id="35" presetID="3" presetClass="emph" presetSubtype="2" fill="hold" grpId="1" nodeType="withEffect">
                                  <p:stCondLst>
                                    <p:cond delay="0"/>
                                  </p:stCondLst>
                                  <p:childTnLst>
                                    <p:animClr clrSpc="rgb" dir="cw">
                                      <p:cBhvr override="childStyle">
                                        <p:cTn id="36" dur="500" fill="hold"/>
                                        <p:tgtEl>
                                          <p:spTgt spid="7">
                                            <p:txEl>
                                              <p:pRg st="7" end="7"/>
                                            </p:txEl>
                                          </p:spTgt>
                                        </p:tgtEl>
                                        <p:attrNameLst>
                                          <p:attrName>style.color</p:attrName>
                                        </p:attrNameLst>
                                      </p:cBhvr>
                                      <p:to>
                                        <a:srgbClr val="7F7F7F"/>
                                      </p:to>
                                    </p:animClr>
                                  </p:childTnLst>
                                </p:cTn>
                              </p:par>
                              <p:par>
                                <p:cTn id="37" presetID="3" presetClass="emph" presetSubtype="2" fill="hold" grpId="1" nodeType="withEffect">
                                  <p:stCondLst>
                                    <p:cond delay="0"/>
                                  </p:stCondLst>
                                  <p:childTnLst>
                                    <p:animClr clrSpc="rgb" dir="cw">
                                      <p:cBhvr override="childStyle">
                                        <p:cTn id="38" dur="500" fill="hold"/>
                                        <p:tgtEl>
                                          <p:spTgt spid="7">
                                            <p:txEl>
                                              <p:pRg st="8" end="8"/>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95980CE0-BD59-4050-8063-9E250100FC4D}"/>
              </a:ext>
            </a:extLst>
          </p:cNvPr>
          <p:cNvSpPr txBox="1">
            <a:spLocks/>
          </p:cNvSpPr>
          <p:nvPr/>
        </p:nvSpPr>
        <p:spPr>
          <a:xfrm>
            <a:off x="381154" y="774552"/>
            <a:ext cx="5506528" cy="4257938"/>
          </a:xfrm>
          <a:prstGeom prst="rect">
            <a:avLst/>
          </a:prstGeom>
          <a:ln w="28575">
            <a:solidFill>
              <a:schemeClr val="accent1"/>
            </a:solidFill>
          </a:ln>
        </p:spPr>
        <p:txBody>
          <a:bodyPr vert="horz" lIns="0" tIns="0" rIns="0" bIns="0" rtlCol="0">
            <a:normAutofit fontScale="92500" lnSpcReduction="2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{“Light Direction”, </a:t>
            </a:r>
            <a:r>
              <a:rPr lang="en-US" sz="1200" dirty="0">
                <a:solidFill>
                  <a:schemeClr val="accent2">
                    <a:lumMod val="60000"/>
                    <a:lumOff val="40000"/>
                  </a:schemeClr>
                </a:solidFill>
                <a:latin typeface="Consolas" panose="020B0609020204030204" pitchFamily="49" charset="0"/>
                <a:cs typeface="Arial" panose="020B0604020202020204" pitchFamily="34" charset="0"/>
              </a:rPr>
              <a:t>Vector</a:t>
            </a:r>
            <a:r>
              <a:rPr lang="en-US" sz="1200" dirty="0">
                <a:latin typeface="Consolas" panose="020B0609020204030204" pitchFamily="49" charset="0"/>
                <a:cs typeface="Arial" panose="020B0604020202020204" pitchFamily="34" charset="0"/>
              </a:rPr>
              <a:t>} = (0,0,0)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#pragma </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multi_compile</a:t>
            </a:r>
            <a:r>
              <a:rPr lang="en-US" sz="1200" dirty="0">
                <a:latin typeface="Consolas" panose="020B0609020204030204" pitchFamily="49" charset="0"/>
                <a:cs typeface="Arial" panose="020B0604020202020204" pitchFamily="34" charset="0"/>
              </a:rPr>
              <a:t> STANDARD SUBSURFACE CLOTH</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7</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1600" dirty="0"/>
          </a:p>
        </p:txBody>
      </p:sp>
      <p:sp>
        <p:nvSpPr>
          <p:cNvPr id="15" name="Speech Bubble: Rectangle with Corners Rounded 14">
            <a:extLst>
              <a:ext uri="{FF2B5EF4-FFF2-40B4-BE49-F238E27FC236}">
                <a16:creationId xmlns:a16="http://schemas.microsoft.com/office/drawing/2014/main" id="{DCC21453-8EBE-456C-A9F1-990008885CEC}"/>
              </a:ext>
            </a:extLst>
          </p:cNvPr>
          <p:cNvSpPr/>
          <p:nvPr/>
        </p:nvSpPr>
        <p:spPr>
          <a:xfrm>
            <a:off x="2957354" y="1890059"/>
            <a:ext cx="2489573" cy="931157"/>
          </a:xfrm>
          <a:prstGeom prst="wedgeRoundRectCallout">
            <a:avLst>
              <a:gd name="adj1" fmla="val -76429"/>
              <a:gd name="adj2" fmla="val 57415"/>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Express specialization options using #if</a:t>
            </a:r>
          </a:p>
        </p:txBody>
      </p:sp>
    </p:spTree>
    <p:extLst>
      <p:ext uri="{BB962C8B-B14F-4D97-AF65-F5344CB8AC3E}">
        <p14:creationId xmlns:p14="http://schemas.microsoft.com/office/powerpoint/2010/main" val="405014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8</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AU" sz="1600" dirty="0"/>
          </a:p>
          <a:p>
            <a:r>
              <a:rPr lang="en-AU" sz="1600" dirty="0"/>
              <a:t>Custom </a:t>
            </a:r>
            <a:r>
              <a:rPr lang="en-AU" sz="1600" dirty="0">
                <a:solidFill>
                  <a:schemeClr val="accent3">
                    <a:lumMod val="60000"/>
                    <a:lumOff val="40000"/>
                  </a:schemeClr>
                </a:solidFill>
              </a:rPr>
              <a:t>#pragma </a:t>
            </a:r>
            <a:r>
              <a:rPr lang="en-AU" sz="1600" dirty="0"/>
              <a:t>syntax enables </a:t>
            </a:r>
            <a:r>
              <a:rPr lang="en-AU" sz="1600" dirty="0" err="1"/>
              <a:t>ShaderLab</a:t>
            </a:r>
            <a:r>
              <a:rPr lang="en-AU" sz="1600" dirty="0"/>
              <a:t> compiler to automatically generate specialized variants</a:t>
            </a:r>
          </a:p>
          <a:p>
            <a:pPr marL="0" indent="0">
              <a:buNone/>
            </a:pPr>
            <a:endParaRPr lang="en-AU" sz="1600" dirty="0"/>
          </a:p>
        </p:txBody>
      </p:sp>
      <p:sp>
        <p:nvSpPr>
          <p:cNvPr id="15" name="Speech Bubble: Rectangle with Corners Rounded 14">
            <a:extLst>
              <a:ext uri="{FF2B5EF4-FFF2-40B4-BE49-F238E27FC236}">
                <a16:creationId xmlns:a16="http://schemas.microsoft.com/office/drawing/2014/main" id="{DCC21453-8EBE-456C-A9F1-990008885CEC}"/>
              </a:ext>
            </a:extLst>
          </p:cNvPr>
          <p:cNvSpPr/>
          <p:nvPr/>
        </p:nvSpPr>
        <p:spPr>
          <a:xfrm>
            <a:off x="2957354" y="1890059"/>
            <a:ext cx="2489573" cy="931157"/>
          </a:xfrm>
          <a:prstGeom prst="wedgeRoundRectCallout">
            <a:avLst>
              <a:gd name="adj1" fmla="val -98098"/>
              <a:gd name="adj2" fmla="val -55621"/>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 #pragma syntax to list specialization options</a:t>
            </a:r>
          </a:p>
        </p:txBody>
      </p:sp>
      <p:sp>
        <p:nvSpPr>
          <p:cNvPr id="16" name="Content Placeholder 6">
            <a:extLst>
              <a:ext uri="{FF2B5EF4-FFF2-40B4-BE49-F238E27FC236}">
                <a16:creationId xmlns:a16="http://schemas.microsoft.com/office/drawing/2014/main" id="{38D23D8A-7A85-422B-B05B-7FA1B8DF1F72}"/>
              </a:ext>
            </a:extLst>
          </p:cNvPr>
          <p:cNvSpPr txBox="1">
            <a:spLocks/>
          </p:cNvSpPr>
          <p:nvPr/>
        </p:nvSpPr>
        <p:spPr>
          <a:xfrm>
            <a:off x="381154" y="774552"/>
            <a:ext cx="5506528" cy="4257938"/>
          </a:xfrm>
          <a:prstGeom prst="rect">
            <a:avLst/>
          </a:prstGeom>
          <a:ln w="28575">
            <a:solidFill>
              <a:schemeClr val="accent1"/>
            </a:solidFill>
          </a:ln>
        </p:spPr>
        <p:txBody>
          <a:bodyPr vert="horz" lIns="0" tIns="0" rIns="0" bIns="0" rtlCol="0">
            <a:normAutofit fontScale="92500" lnSpcReduction="2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a:latin typeface="Consolas" panose="020B0609020204030204" pitchFamily="49" charset="0"/>
              <a:cs typeface="Arial" panose="020B0604020202020204" pitchFamily="34" charset="0"/>
            </a:endParaRPr>
          </a:p>
          <a:p>
            <a:pPr marL="139700" indent="0">
              <a:buFont typeface="Arial" pitchFamily="34" charset="0"/>
              <a:buNone/>
            </a:pPr>
            <a:r>
              <a:rPr lang="en-US" sz="1200">
                <a:solidFill>
                  <a:schemeClr val="accent4">
                    <a:lumMod val="60000"/>
                    <a:lumOff val="40000"/>
                  </a:schemeClr>
                </a:solidFill>
                <a:latin typeface="Consolas" panose="020B0609020204030204" pitchFamily="49" charset="0"/>
                <a:cs typeface="Arial" panose="020B0604020202020204" pitchFamily="34" charset="0"/>
              </a:rPr>
              <a:t>Shader</a:t>
            </a:r>
            <a:r>
              <a:rPr lang="en-US" sz="1200">
                <a:latin typeface="Consolas" panose="020B0609020204030204" pitchFamily="49" charset="0"/>
                <a:cs typeface="Arial" panose="020B0604020202020204" pitchFamily="34" charset="0"/>
              </a:rPr>
              <a:t> “SurfaceShader”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a:latin typeface="Consolas" panose="020B0609020204030204" pitchFamily="49" charset="0"/>
                <a:cs typeface="Arial" panose="020B0604020202020204" pitchFamily="34" charset="0"/>
              </a:rPr>
              <a:t> { lightDirection {“Light Direction”, </a:t>
            </a:r>
            <a:r>
              <a:rPr lang="en-US" sz="1200">
                <a:solidFill>
                  <a:schemeClr val="accent2">
                    <a:lumMod val="60000"/>
                    <a:lumOff val="40000"/>
                  </a:schemeClr>
                </a:solidFill>
                <a:latin typeface="Consolas" panose="020B0609020204030204" pitchFamily="49" charset="0"/>
                <a:cs typeface="Arial" panose="020B0604020202020204" pitchFamily="34" charset="0"/>
              </a:rPr>
              <a:t>Vector</a:t>
            </a:r>
            <a:r>
              <a:rPr lang="en-US" sz="1200">
                <a:latin typeface="Consolas" panose="020B0609020204030204" pitchFamily="49" charset="0"/>
                <a:cs typeface="Arial" panose="020B0604020202020204" pitchFamily="34" charset="0"/>
              </a:rPr>
              <a:t>} = (0,0,0) }</a:t>
            </a:r>
          </a:p>
          <a:p>
            <a:pPr marL="139700" indent="0">
              <a:buFont typeface="Arial" pitchFamily="34" charset="0"/>
              <a:buNone/>
            </a:pPr>
            <a:r>
              <a:rPr lang="en-US" sz="1200">
                <a:latin typeface="Consolas" panose="020B0609020204030204" pitchFamily="49" charset="0"/>
                <a:cs typeface="Arial" panose="020B0604020202020204" pitchFamily="34" charset="0"/>
              </a:rPr>
              <a:t>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#pragma multi_compile</a:t>
            </a:r>
            <a:r>
              <a:rPr lang="en-US" sz="1200">
                <a:latin typeface="Consolas" panose="020B0609020204030204" pitchFamily="49" charset="0"/>
                <a:cs typeface="Arial" panose="020B0604020202020204" pitchFamily="34" charset="0"/>
              </a:rPr>
              <a:t> STANDARD SUBSURFACE CLOTH</a:t>
            </a:r>
          </a:p>
          <a:p>
            <a:pPr marL="139700" indent="0">
              <a:buFont typeface="Arial" pitchFamily="34" charset="0"/>
              <a:buNone/>
            </a:pPr>
            <a:endParaRPr lang="en-US" sz="1200">
              <a:latin typeface="Consolas" panose="020B0609020204030204" pitchFamily="49" charset="0"/>
              <a:cs typeface="Arial" panose="020B0604020202020204" pitchFamily="34" charset="0"/>
            </a:endParaRP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2">
                    <a:lumMod val="60000"/>
                    <a:lumOff val="40000"/>
                  </a:schemeClr>
                </a:solidFill>
                <a:latin typeface="Consolas" panose="020B0609020204030204" pitchFamily="49" charset="0"/>
                <a:cs typeface="Arial" panose="020B0604020202020204" pitchFamily="34" charset="0"/>
              </a:rPr>
              <a:t>float3</a:t>
            </a:r>
            <a:r>
              <a:rPr lang="en-US" sz="1200">
                <a:latin typeface="Consolas" panose="020B0609020204030204" pitchFamily="49" charset="0"/>
                <a:cs typeface="Arial" panose="020B0604020202020204" pitchFamily="34" charset="0"/>
              </a:rPr>
              <a:t> lightDirection;</a:t>
            </a:r>
          </a:p>
          <a:p>
            <a:pPr marL="139700" indent="0">
              <a:buFont typeface="Arial" pitchFamily="34" charset="0"/>
              <a:buNone/>
            </a:pPr>
            <a:endParaRPr lang="en-US" sz="1200">
              <a:latin typeface="Consolas" panose="020B0609020204030204" pitchFamily="49" charset="0"/>
              <a:cs typeface="Arial" panose="020B0604020202020204" pitchFamily="34" charset="0"/>
            </a:endParaRP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2">
                    <a:lumMod val="60000"/>
                    <a:lumOff val="40000"/>
                  </a:schemeClr>
                </a:solidFill>
                <a:latin typeface="Consolas" panose="020B0609020204030204" pitchFamily="49" charset="0"/>
                <a:cs typeface="Arial" panose="020B0604020202020204" pitchFamily="34" charset="0"/>
              </a:rPr>
              <a:t>float4</a:t>
            </a:r>
            <a:r>
              <a:rPr lang="en-US" sz="1200">
                <a:latin typeface="Consolas" panose="020B0609020204030204" pitchFamily="49" charset="0"/>
                <a:cs typeface="Arial" panose="020B0604020202020204" pitchFamily="34" charset="0"/>
              </a:rPr>
              <a:t> surfaceShader(…) {</a:t>
            </a:r>
          </a:p>
          <a:p>
            <a:pPr marL="139700" indent="0">
              <a:buFont typeface="Arial" pitchFamily="34" charset="0"/>
              <a:buNone/>
            </a:pPr>
            <a:r>
              <a:rPr lang="en-US" sz="1200">
                <a:latin typeface="Consolas" panose="020B0609020204030204" pitchFamily="49" charset="0"/>
                <a:cs typeface="Arial" panose="020B0604020202020204" pitchFamily="34" charset="0"/>
              </a:rPr>
              <a:t>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a:latin typeface="Consolas" panose="020B0609020204030204" pitchFamily="49" charset="0"/>
                <a:cs typeface="Arial" panose="020B0604020202020204" pitchFamily="34" charset="0"/>
              </a:rPr>
              <a:t>(STANDARD)</a:t>
            </a:r>
          </a:p>
          <a:p>
            <a:pPr marL="139700" indent="0">
              <a:buFont typeface="Arial" pitchFamily="34" charset="0"/>
              <a:buNone/>
            </a:pPr>
            <a:r>
              <a:rPr lang="en-US" sz="1200">
                <a:latin typeface="Consolas" panose="020B0609020204030204" pitchFamily="49" charset="0"/>
                <a:cs typeface="Arial" panose="020B0604020202020204" pitchFamily="34" charset="0"/>
              </a:rPr>
              <a:t>    color = evalStandardMaterial(shadingData);</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a:latin typeface="Consolas" panose="020B0609020204030204" pitchFamily="49" charset="0"/>
                <a:cs typeface="Arial" panose="020B0604020202020204" pitchFamily="34" charset="0"/>
              </a:rPr>
              <a:t>(SUBSURFACE)</a:t>
            </a:r>
          </a:p>
          <a:p>
            <a:pPr marL="139700" indent="0">
              <a:buFont typeface="Arial" pitchFamily="34" charset="0"/>
              <a:buNone/>
            </a:pPr>
            <a:r>
              <a:rPr lang="en-US" sz="1200">
                <a:latin typeface="Consolas" panose="020B0609020204030204" pitchFamily="49" charset="0"/>
                <a:cs typeface="Arial" panose="020B0604020202020204" pitchFamily="34" charset="0"/>
              </a:rPr>
              <a:t>    color = evalSubsurfaceMaterial(shadingData);</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#elif defined</a:t>
            </a:r>
            <a:r>
              <a:rPr lang="en-US" sz="1200">
                <a:latin typeface="Consolas" panose="020B0609020204030204" pitchFamily="49" charset="0"/>
                <a:cs typeface="Arial" panose="020B0604020202020204" pitchFamily="34" charset="0"/>
              </a:rPr>
              <a:t>(CLOTH)</a:t>
            </a:r>
          </a:p>
          <a:p>
            <a:pPr marL="139700" indent="0">
              <a:buFont typeface="Arial" pitchFamily="34" charset="0"/>
              <a:buNone/>
            </a:pPr>
            <a:r>
              <a:rPr lang="en-US" sz="1200">
                <a:latin typeface="Consolas" panose="020B0609020204030204" pitchFamily="49" charset="0"/>
                <a:cs typeface="Arial" panose="020B0604020202020204" pitchFamily="34" charset="0"/>
              </a:rPr>
              <a:t>    color = evalClothMaterial(shadingData);</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return</a:t>
            </a:r>
            <a:r>
              <a:rPr lang="en-US" sz="1200">
                <a:latin typeface="Consolas" panose="020B0609020204030204" pitchFamily="49" charset="0"/>
                <a:cs typeface="Arial" panose="020B0604020202020204" pitchFamily="34" charset="0"/>
              </a:rPr>
              <a:t> color * max(0, dot(shadingData.normal, lightDirection);</a:t>
            </a:r>
          </a:p>
          <a:p>
            <a:pPr marL="139700" indent="0">
              <a:buFont typeface="Arial" pitchFamily="34" charset="0"/>
              <a:buNone/>
            </a:pPr>
            <a:r>
              <a:rPr lang="en-US" sz="1200">
                <a:latin typeface="Consolas" panose="020B0609020204030204" pitchFamily="49" charset="0"/>
                <a:cs typeface="Arial" panose="020B0604020202020204" pitchFamily="34" charset="0"/>
              </a:rPr>
              <a:t>  }</a:t>
            </a:r>
          </a:p>
          <a:p>
            <a:pPr marL="139700" indent="0">
              <a:buFont typeface="Arial" pitchFamily="34" charset="0"/>
              <a:buNone/>
            </a:pPr>
            <a:r>
              <a:rPr lang="en-US" sz="1200">
                <a:latin typeface="Consolas" panose="020B0609020204030204" pitchFamily="49" charset="0"/>
                <a:cs typeface="Arial" panose="020B0604020202020204" pitchFamily="34" charset="0"/>
              </a:rPr>
              <a:t>  </a:t>
            </a:r>
            <a:r>
              <a:rPr lang="en-US" sz="120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Font typeface="Arial" pitchFamily="34" charset="0"/>
              <a:buNone/>
            </a:pPr>
            <a:r>
              <a:rPr lang="en-US" sz="1200">
                <a:latin typeface="Consolas" panose="020B0609020204030204" pitchFamily="49" charset="0"/>
                <a:cs typeface="Arial" panose="020B0604020202020204" pitchFamily="34" charset="0"/>
              </a:rPr>
              <a:t>}</a:t>
            </a:r>
            <a:endParaRPr lang="en-US" sz="1200"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41582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5AADB0F0-391A-4ED9-B8D2-403FCC51E9DF}"/>
              </a:ext>
            </a:extLst>
          </p:cNvPr>
          <p:cNvSpPr txBox="1">
            <a:spLocks/>
          </p:cNvSpPr>
          <p:nvPr/>
        </p:nvSpPr>
        <p:spPr>
          <a:xfrm>
            <a:off x="381154" y="774552"/>
            <a:ext cx="5506528" cy="4257938"/>
          </a:xfrm>
          <a:prstGeom prst="rect">
            <a:avLst/>
          </a:prstGeom>
          <a:ln w="28575">
            <a:solidFill>
              <a:schemeClr val="accent1"/>
            </a:solidFill>
          </a:ln>
        </p:spPr>
        <p:txBody>
          <a:bodyPr vert="horz" lIns="0" tIns="0" rIns="0" bIns="0" rtlCol="0">
            <a:normAutofit fontScale="92500" lnSpcReduction="2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buFont typeface="Arial" pitchFamily="34" charset="0"/>
              <a:buNone/>
            </a:pPr>
            <a:endParaRPr lang="en-US" sz="6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solidFill>
                  <a:schemeClr val="accent4">
                    <a:lumMod val="60000"/>
                    <a:lumOff val="40000"/>
                  </a:schemeClr>
                </a:solidFill>
                <a:latin typeface="Consolas" panose="020B0609020204030204" pitchFamily="49" charset="0"/>
                <a:cs typeface="Arial" panose="020B0604020202020204" pitchFamily="34" charset="0"/>
              </a:rPr>
              <a:t>Shader</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Properties</a:t>
            </a:r>
            <a:r>
              <a:rPr lang="en-US" sz="1200" dirty="0">
                <a:latin typeface="Consolas" panose="020B0609020204030204" pitchFamily="49" charset="0"/>
                <a:cs typeface="Arial" panose="020B0604020202020204" pitchFamily="34" charset="0"/>
              </a:rPr>
              <a:t> {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 {“Light Direction”, </a:t>
            </a:r>
            <a:r>
              <a:rPr lang="en-US" sz="1200" dirty="0">
                <a:solidFill>
                  <a:schemeClr val="accent2">
                    <a:lumMod val="60000"/>
                    <a:lumOff val="40000"/>
                  </a:schemeClr>
                </a:solidFill>
                <a:latin typeface="Consolas" panose="020B0609020204030204" pitchFamily="49" charset="0"/>
                <a:cs typeface="Arial" panose="020B0604020202020204" pitchFamily="34" charset="0"/>
              </a:rPr>
              <a:t>Vector</a:t>
            </a:r>
            <a:r>
              <a:rPr lang="en-US" sz="1200" dirty="0">
                <a:latin typeface="Consolas" panose="020B0609020204030204" pitchFamily="49" charset="0"/>
                <a:cs typeface="Arial" panose="020B0604020202020204" pitchFamily="34" charset="0"/>
              </a:rPr>
              <a:t>} = (0,0,0)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CGPROGRAM</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#pragma </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multi_compile</a:t>
            </a:r>
            <a:r>
              <a:rPr lang="en-US" sz="1200" dirty="0">
                <a:latin typeface="Consolas" panose="020B0609020204030204" pitchFamily="49" charset="0"/>
                <a:cs typeface="Arial" panose="020B0604020202020204" pitchFamily="34" charset="0"/>
              </a:rPr>
              <a:t> STANDARD SUBSURFACE CLOTH</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float3</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endParaRPr lang="en-US" sz="1200" dirty="0">
              <a:latin typeface="Consolas" panose="020B0609020204030204" pitchFamily="49" charset="0"/>
              <a:cs typeface="Arial" panose="020B0604020202020204" pitchFamily="34" charset="0"/>
            </a:endParaRP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2">
                    <a:lumMod val="60000"/>
                    <a:lumOff val="40000"/>
                  </a:schemeClr>
                </a:solidFill>
                <a:latin typeface="Consolas" panose="020B0609020204030204" pitchFamily="49" charset="0"/>
                <a:cs typeface="Arial" panose="020B0604020202020204" pitchFamily="34" charset="0"/>
              </a:rPr>
              <a:t>float4</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surfaceShader</a:t>
            </a: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#if defined</a:t>
            </a:r>
            <a:r>
              <a:rPr lang="en-US" sz="1200" dirty="0">
                <a:latin typeface="Consolas" panose="020B0609020204030204" pitchFamily="49" charset="0"/>
                <a:cs typeface="Arial" panose="020B0604020202020204" pitchFamily="34" charset="0"/>
              </a:rPr>
              <a:t>(STANDARD)</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evalStandardMaterial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(SUBSURFACE)</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evalSubsurfaceMaterial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a:t>
            </a:r>
            <a:r>
              <a:rPr lang="en-US" sz="1200" dirty="0" err="1">
                <a:solidFill>
                  <a:schemeClr val="accent3">
                    <a:lumMod val="60000"/>
                    <a:lumOff val="40000"/>
                  </a:schemeClr>
                </a:solidFill>
                <a:latin typeface="Consolas" panose="020B0609020204030204" pitchFamily="49" charset="0"/>
                <a:cs typeface="Arial" panose="020B0604020202020204" pitchFamily="34" charset="0"/>
              </a:rPr>
              <a:t>elif</a:t>
            </a:r>
            <a:r>
              <a:rPr lang="en-US" sz="1200" dirty="0">
                <a:solidFill>
                  <a:schemeClr val="accent3">
                    <a:lumMod val="60000"/>
                    <a:lumOff val="40000"/>
                  </a:schemeClr>
                </a:solidFill>
                <a:latin typeface="Consolas" panose="020B0609020204030204" pitchFamily="49" charset="0"/>
                <a:cs typeface="Arial" panose="020B0604020202020204" pitchFamily="34" charset="0"/>
              </a:rPr>
              <a:t> defined</a:t>
            </a:r>
            <a:r>
              <a:rPr lang="en-US" sz="1200" dirty="0">
                <a:latin typeface="Consolas" panose="020B0609020204030204" pitchFamily="49" charset="0"/>
                <a:cs typeface="Arial" panose="020B0604020202020204" pitchFamily="34" charset="0"/>
              </a:rPr>
              <a:t>(CLOTH)</a:t>
            </a:r>
          </a:p>
          <a:p>
            <a:pPr marL="139700" indent="0">
              <a:buFont typeface="Arial" pitchFamily="34" charset="0"/>
              <a:buNone/>
            </a:pPr>
            <a:r>
              <a:rPr lang="en-US" sz="1200" dirty="0">
                <a:latin typeface="Consolas" panose="020B0609020204030204" pitchFamily="49" charset="0"/>
                <a:cs typeface="Arial" panose="020B0604020202020204" pitchFamily="34" charset="0"/>
              </a:rPr>
              <a:t>    color = </a:t>
            </a:r>
            <a:r>
              <a:rPr lang="en-US" sz="1200" dirty="0" err="1">
                <a:latin typeface="Consolas" panose="020B0609020204030204" pitchFamily="49" charset="0"/>
                <a:cs typeface="Arial" panose="020B0604020202020204" pitchFamily="34" charset="0"/>
              </a:rPr>
              <a:t>evalClothMaterial</a:t>
            </a:r>
            <a:r>
              <a:rPr lang="en-US" sz="1200" dirty="0">
                <a:latin typeface="Consolas" panose="020B0609020204030204" pitchFamily="49" charset="0"/>
                <a:cs typeface="Arial" panose="020B0604020202020204" pitchFamily="34" charset="0"/>
              </a:rPr>
              <a:t>(</a:t>
            </a:r>
            <a:r>
              <a:rPr lang="en-US" sz="1200" dirty="0" err="1">
                <a:latin typeface="Consolas" panose="020B0609020204030204" pitchFamily="49" charset="0"/>
                <a:cs typeface="Arial" panose="020B0604020202020204" pitchFamily="34" charset="0"/>
              </a:rPr>
              <a:t>shadingData</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3">
                    <a:lumMod val="60000"/>
                    <a:lumOff val="40000"/>
                  </a:schemeClr>
                </a:solidFill>
                <a:latin typeface="Consolas" panose="020B0609020204030204" pitchFamily="49" charset="0"/>
                <a:cs typeface="Arial" panose="020B0604020202020204" pitchFamily="34" charset="0"/>
              </a:rPr>
              <a:t>#endif</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return</a:t>
            </a:r>
            <a:r>
              <a:rPr lang="en-US" sz="1200" dirty="0">
                <a:latin typeface="Consolas" panose="020B0609020204030204" pitchFamily="49" charset="0"/>
                <a:cs typeface="Arial" panose="020B0604020202020204" pitchFamily="34" charset="0"/>
              </a:rPr>
              <a:t> color * max(0, dot(</a:t>
            </a:r>
            <a:r>
              <a:rPr lang="en-US" sz="1200" dirty="0" err="1">
                <a:latin typeface="Consolas" panose="020B0609020204030204" pitchFamily="49" charset="0"/>
                <a:cs typeface="Arial" panose="020B0604020202020204" pitchFamily="34" charset="0"/>
              </a:rPr>
              <a:t>shadingData.normal</a:t>
            </a:r>
            <a:r>
              <a:rPr lang="en-US" sz="1200" dirty="0">
                <a:latin typeface="Consolas" panose="020B0609020204030204" pitchFamily="49" charset="0"/>
                <a:cs typeface="Arial" panose="020B0604020202020204" pitchFamily="34" charset="0"/>
              </a:rPr>
              <a:t>, </a:t>
            </a:r>
            <a:r>
              <a:rPr lang="en-US" sz="1200" dirty="0" err="1">
                <a:latin typeface="Consolas" panose="020B0609020204030204" pitchFamily="49" charset="0"/>
                <a:cs typeface="Arial" panose="020B0604020202020204" pitchFamily="34" charset="0"/>
              </a:rPr>
              <a:t>lightDirection</a:t>
            </a:r>
            <a:r>
              <a:rPr lang="en-US" sz="1200" dirty="0">
                <a:latin typeface="Consolas" panose="020B0609020204030204" pitchFamily="49" charset="0"/>
                <a:cs typeface="Arial" panose="020B0604020202020204" pitchFamily="34" charset="0"/>
              </a:rPr>
              <a:t>);</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p>
          <a:p>
            <a:pPr marL="139700" indent="0">
              <a:buFont typeface="Arial" pitchFamily="34" charset="0"/>
              <a:buNone/>
            </a:pPr>
            <a:r>
              <a:rPr lang="en-US" sz="1200" dirty="0">
                <a:latin typeface="Consolas" panose="020B0609020204030204" pitchFamily="49" charset="0"/>
                <a:cs typeface="Arial" panose="020B0604020202020204" pitchFamily="34" charset="0"/>
              </a:rPr>
              <a:t>  </a:t>
            </a:r>
            <a:r>
              <a:rPr lang="en-US" sz="1200" dirty="0">
                <a:solidFill>
                  <a:schemeClr val="accent4">
                    <a:lumMod val="60000"/>
                    <a:lumOff val="40000"/>
                  </a:schemeClr>
                </a:solidFill>
                <a:latin typeface="Consolas" panose="020B0609020204030204" pitchFamily="49" charset="0"/>
                <a:cs typeface="Arial" panose="020B0604020202020204" pitchFamily="34" charset="0"/>
              </a:rPr>
              <a:t>ENDCG</a:t>
            </a:r>
          </a:p>
          <a:p>
            <a:pPr marL="139700" indent="0">
              <a:buFont typeface="Arial" pitchFamily="34" charset="0"/>
              <a:buNone/>
            </a:pPr>
            <a:r>
              <a:rPr lang="en-US" sz="1200" dirty="0">
                <a:latin typeface="Consolas" panose="020B0609020204030204" pitchFamily="49" charset="0"/>
                <a:cs typeface="Arial" panose="020B0604020202020204" pitchFamily="34" charset="0"/>
              </a:rPr>
              <a:t>}</a:t>
            </a:r>
          </a:p>
        </p:txBody>
      </p:sp>
      <p:sp>
        <p:nvSpPr>
          <p:cNvPr id="6" name="Title 5"/>
          <p:cNvSpPr>
            <a:spLocks noGrp="1"/>
          </p:cNvSpPr>
          <p:nvPr>
            <p:ph type="title"/>
          </p:nvPr>
        </p:nvSpPr>
        <p:spPr/>
        <p:txBody>
          <a:bodyPr>
            <a:normAutofit/>
          </a:bodyPr>
          <a:lstStyle/>
          <a:p>
            <a:r>
              <a:rPr lang="en-AU" dirty="0"/>
              <a:t>An example in Unity’s </a:t>
            </a:r>
            <a:r>
              <a:rPr lang="en-AU" dirty="0" err="1"/>
              <a:t>ShaderLab</a:t>
            </a:r>
            <a:endParaRPr lang="en-AU" dirty="0"/>
          </a:p>
        </p:txBody>
      </p:sp>
      <p:sp>
        <p:nvSpPr>
          <p:cNvPr id="5" name="Slide Number Placeholder 4"/>
          <p:cNvSpPr>
            <a:spLocks noGrp="1"/>
          </p:cNvSpPr>
          <p:nvPr>
            <p:ph type="sldNum" sz="quarter" idx="10"/>
          </p:nvPr>
        </p:nvSpPr>
        <p:spPr>
          <a:xfrm>
            <a:off x="37593" y="4783931"/>
            <a:ext cx="393630" cy="359569"/>
          </a:xfrm>
          <a:prstGeom prst="rect">
            <a:avLst/>
          </a:prstGeom>
        </p:spPr>
        <p:txBody>
          <a:bodyPr/>
          <a:lstStyle/>
          <a:p>
            <a:fld id="{2ABE124A-B5C5-46E0-B944-45307B126769}" type="slidenum">
              <a:rPr lang="en-AU" sz="1600" smtClean="0">
                <a:solidFill>
                  <a:schemeClr val="bg2"/>
                </a:solidFill>
              </a:rPr>
              <a:pPr/>
              <a:t>9</a:t>
            </a:fld>
            <a:endParaRPr lang="en-AU" sz="1600" dirty="0">
              <a:solidFill>
                <a:schemeClr val="bg2"/>
              </a:solidFill>
            </a:endParaRPr>
          </a:p>
        </p:txBody>
      </p:sp>
      <p:sp>
        <p:nvSpPr>
          <p:cNvPr id="11" name="Content Placeholder 6">
            <a:extLst>
              <a:ext uri="{FF2B5EF4-FFF2-40B4-BE49-F238E27FC236}">
                <a16:creationId xmlns:a16="http://schemas.microsoft.com/office/drawing/2014/main" id="{F69F8096-F270-48A9-900B-FE2F2AA83CA7}"/>
              </a:ext>
            </a:extLst>
          </p:cNvPr>
          <p:cNvSpPr txBox="1">
            <a:spLocks/>
          </p:cNvSpPr>
          <p:nvPr/>
        </p:nvSpPr>
        <p:spPr>
          <a:xfrm>
            <a:off x="5973203" y="786143"/>
            <a:ext cx="2919405" cy="3606397"/>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bg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AU" sz="1600" dirty="0"/>
          </a:p>
          <a:p>
            <a:r>
              <a:rPr lang="en-AU" sz="1600" dirty="0">
                <a:solidFill>
                  <a:schemeClr val="bg1">
                    <a:lumMod val="50000"/>
                  </a:schemeClr>
                </a:solidFill>
              </a:rPr>
              <a:t>Custom #pragma syntax enables </a:t>
            </a:r>
            <a:r>
              <a:rPr lang="en-AU" sz="1600" dirty="0" err="1">
                <a:solidFill>
                  <a:schemeClr val="bg1">
                    <a:lumMod val="50000"/>
                  </a:schemeClr>
                </a:solidFill>
              </a:rPr>
              <a:t>ShaderLab</a:t>
            </a:r>
            <a:r>
              <a:rPr lang="en-AU" sz="1600" dirty="0">
                <a:solidFill>
                  <a:schemeClr val="bg1">
                    <a:lumMod val="50000"/>
                  </a:schemeClr>
                </a:solidFill>
              </a:rPr>
              <a:t> compiler to automatically generate specialized variants</a:t>
            </a:r>
          </a:p>
        </p:txBody>
      </p:sp>
      <p:sp>
        <p:nvSpPr>
          <p:cNvPr id="12" name="Speech Bubble: Rectangle with Corners Rounded 11">
            <a:extLst>
              <a:ext uri="{FF2B5EF4-FFF2-40B4-BE49-F238E27FC236}">
                <a16:creationId xmlns:a16="http://schemas.microsoft.com/office/drawing/2014/main" id="{5D498F90-671A-43FF-A9F6-EF28E56DBE52}"/>
              </a:ext>
            </a:extLst>
          </p:cNvPr>
          <p:cNvSpPr/>
          <p:nvPr/>
        </p:nvSpPr>
        <p:spPr>
          <a:xfrm>
            <a:off x="2957353" y="1890058"/>
            <a:ext cx="2489573" cy="931157"/>
          </a:xfrm>
          <a:prstGeom prst="wedgeRoundRectCallout">
            <a:avLst>
              <a:gd name="adj1" fmla="val -81382"/>
              <a:gd name="adj2" fmla="val -118273"/>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Double declaration of artist-configurable parameters</a:t>
            </a:r>
          </a:p>
        </p:txBody>
      </p:sp>
      <p:sp>
        <p:nvSpPr>
          <p:cNvPr id="10" name="Speech Bubble: Rectangle with Corners Rounded 9">
            <a:extLst>
              <a:ext uri="{FF2B5EF4-FFF2-40B4-BE49-F238E27FC236}">
                <a16:creationId xmlns:a16="http://schemas.microsoft.com/office/drawing/2014/main" id="{F162380F-2308-459F-9BBC-D546098BE788}"/>
              </a:ext>
            </a:extLst>
          </p:cNvPr>
          <p:cNvSpPr/>
          <p:nvPr/>
        </p:nvSpPr>
        <p:spPr>
          <a:xfrm>
            <a:off x="2957354" y="1890059"/>
            <a:ext cx="2489573" cy="931157"/>
          </a:xfrm>
          <a:prstGeom prst="wedgeRoundRectCallout">
            <a:avLst>
              <a:gd name="adj1" fmla="val -72995"/>
              <a:gd name="adj2" fmla="val -23122"/>
              <a:gd name="adj3" fmla="val 16667"/>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Double declaration of artist-configurable parameters</a:t>
            </a:r>
          </a:p>
        </p:txBody>
      </p:sp>
    </p:spTree>
    <p:extLst>
      <p:ext uri="{BB962C8B-B14F-4D97-AF65-F5344CB8AC3E}">
        <p14:creationId xmlns:p14="http://schemas.microsoft.com/office/powerpoint/2010/main" val="347443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Widescreen">
  <a:themeElements>
    <a:clrScheme name="CSIRO DATA61">
      <a:dk1>
        <a:sysClr val="windowText" lastClr="000000"/>
      </a:dk1>
      <a:lt1>
        <a:srgbClr val="FFFFFF"/>
      </a:lt1>
      <a:dk2>
        <a:srgbClr val="000000"/>
      </a:dk2>
      <a:lt2>
        <a:srgbClr val="FFFFFF"/>
      </a:lt2>
      <a:accent1>
        <a:srgbClr val="30B787"/>
      </a:accent1>
      <a:accent2>
        <a:srgbClr val="007A53"/>
      </a:accent2>
      <a:accent3>
        <a:srgbClr val="6D2077"/>
      </a:accent3>
      <a:accent4>
        <a:srgbClr val="004B87"/>
      </a:accent4>
      <a:accent5>
        <a:srgbClr val="78BE20"/>
      </a:accent5>
      <a:accent6>
        <a:srgbClr val="2DCCD3"/>
      </a:accent6>
      <a:hlink>
        <a:srgbClr val="00313C"/>
      </a:hlink>
      <a:folHlink>
        <a:srgbClr val="E4002B"/>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17331A9ACDE04E9A1939199952CD9E" ma:contentTypeVersion="10" ma:contentTypeDescription="Create a new document." ma:contentTypeScope="" ma:versionID="d8845ba6c843a72bcefd2de68f482aae">
  <xsd:schema xmlns:xsd="http://www.w3.org/2001/XMLSchema" xmlns:xs="http://www.w3.org/2001/XMLSchema" xmlns:p="http://schemas.microsoft.com/office/2006/metadata/properties" xmlns:ns2="1b4776ee-0c02-4645-88f0-0e957426af7a" xmlns:ns3="3fa00244-56bb-4583-b348-6dccedf0da9f" targetNamespace="http://schemas.microsoft.com/office/2006/metadata/properties" ma:root="true" ma:fieldsID="b0eba44f9de9de5ad832172cb99ebf1d" ns2:_="" ns3:_="">
    <xsd:import namespace="1b4776ee-0c02-4645-88f0-0e957426af7a"/>
    <xsd:import namespace="3fa00244-56bb-4583-b348-6dccedf0da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776ee-0c02-4645-88f0-0e957426af7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a00244-56bb-4583-b348-6dccedf0da9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BC6E63-945C-4F34-84F2-AAACAD3C0F75}">
  <ds:schemaRefs>
    <ds:schemaRef ds:uri="http://schemas.microsoft.com/sharepoint/v3/contenttype/forms"/>
  </ds:schemaRefs>
</ds:datastoreItem>
</file>

<file path=customXml/itemProps2.xml><?xml version="1.0" encoding="utf-8"?>
<ds:datastoreItem xmlns:ds="http://schemas.openxmlformats.org/officeDocument/2006/customXml" ds:itemID="{26F016A0-EA75-41CF-A839-428D8527C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776ee-0c02-4645-88f0-0e957426af7a"/>
    <ds:schemaRef ds:uri="3fa00244-56bb-4583-b348-6dccedf0da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8831B4-E35F-4F03-BDD6-9CFE738E2033}">
  <ds:schemaRefs>
    <ds:schemaRef ds:uri="1b4776ee-0c02-4645-88f0-0e957426af7a"/>
    <ds:schemaRef ds:uri="http://purl.org/dc/elements/1.1/"/>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3fa00244-56bb-4583-b348-6dccedf0da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Data61 PowerPoint Widescreen</Template>
  <TotalTime>3112</TotalTime>
  <Words>7271</Words>
  <Application>Microsoft Office PowerPoint</Application>
  <PresentationFormat>On-screen Show (16:9)</PresentationFormat>
  <Paragraphs>885</Paragraphs>
  <Slides>52</Slides>
  <Notes>52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Consolas</vt:lpstr>
      <vt:lpstr>PowerPoint Widescreen</vt:lpstr>
      <vt:lpstr>Staged Metaprogramming for Shader System Development</vt:lpstr>
      <vt:lpstr>PowerPoint Presentation</vt:lpstr>
      <vt:lpstr>PowerPoint Presentation</vt:lpstr>
      <vt:lpstr>Graphics APIs don’t help with this task</vt:lpstr>
      <vt:lpstr>PowerPoint Presentation</vt:lpstr>
      <vt:lpstr>Four methods to implement shader systems</vt:lpstr>
      <vt:lpstr>An example in Unity’s ShaderLab</vt:lpstr>
      <vt:lpstr>An example in Unity’s ShaderLab</vt:lpstr>
      <vt:lpstr>An example in Unity’s ShaderLab</vt:lpstr>
      <vt:lpstr>An example in Unity’s ShaderLab</vt:lpstr>
      <vt:lpstr>Methods with greater capability require greater effort to use</vt:lpstr>
      <vt:lpstr>PowerPoint Presentation</vt:lpstr>
      <vt:lpstr>Design goals</vt:lpstr>
      <vt:lpstr>Design goals (cont.)</vt:lpstr>
      <vt:lpstr>None of these methods can achieve our goals</vt:lpstr>
      <vt:lpstr>Staged metaprogramming enables us to achieve our goals</vt:lpstr>
      <vt:lpstr>PowerPoint Presentation</vt:lpstr>
      <vt:lpstr>Staged metaprogramming</vt:lpstr>
      <vt:lpstr>Key features of staged metaprogramming</vt:lpstr>
      <vt:lpstr>Lua-Terra: a research substrate for staged metaprogramming</vt:lpstr>
      <vt:lpstr>Compile-time staged metaprogramming</vt:lpstr>
      <vt:lpstr>Example shader in our system (called Selos)</vt:lpstr>
      <vt:lpstr>Example shader in our system (called Selos)</vt:lpstr>
      <vt:lpstr>Example shader in our system (called Selos)</vt:lpstr>
      <vt:lpstr>Example shader in our system (called Selos)</vt:lpstr>
      <vt:lpstr>PowerPoint Presentation</vt:lpstr>
      <vt:lpstr>Other key design decisions</vt:lpstr>
      <vt:lpstr>Other key design decisions (cont.)</vt:lpstr>
      <vt:lpstr>Our implementation required only a modest effort</vt:lpstr>
      <vt:lpstr>Other key design decisions (cont.)</vt:lpstr>
      <vt:lpstr>PowerPoint Presentation</vt:lpstr>
      <vt:lpstr>Specialization in deferred rendering</vt:lpstr>
      <vt:lpstr>Deferred lighting specialization in Uncharted 4</vt:lpstr>
      <vt:lpstr>Overspecialization can hurt performance!</vt:lpstr>
      <vt:lpstr>Placeholder Slide</vt:lpstr>
      <vt:lpstr>Partial specialization achieves the best performance</vt:lpstr>
      <vt:lpstr>Partial specialization achieves the best performance</vt:lpstr>
      <vt:lpstr>Partial specialization achieves the best performance</vt:lpstr>
      <vt:lpstr>Partial specialization achieves the best performance</vt:lpstr>
      <vt:lpstr>Staged metaprogramming enabled this exploration in our system</vt:lpstr>
      <vt:lpstr>PowerPoint Presentation</vt:lpstr>
      <vt:lpstr>Summary</vt:lpstr>
      <vt:lpstr>The future of metaprogramming</vt:lpstr>
      <vt:lpstr>Heterogeneous programming for graphics</vt:lpstr>
      <vt:lpstr>Heterogeneous programming for graphics … and other domains?</vt:lpstr>
      <vt:lpstr>Acknowledgments</vt:lpstr>
      <vt:lpstr>Thank you</vt:lpstr>
      <vt:lpstr>References</vt:lpstr>
      <vt:lpstr>References (cont.)</vt:lpstr>
      <vt:lpstr>References (cont.)</vt:lpstr>
      <vt:lpstr>PowerPoint Presentation</vt:lpstr>
      <vt:lpstr>CPU performance decreases with increased specialization</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A. Seitz, Jr.</dc:creator>
  <cp:lastModifiedBy>kerry</cp:lastModifiedBy>
  <cp:revision>533</cp:revision>
  <dcterms:created xsi:type="dcterms:W3CDTF">2016-01-27T22:40:33Z</dcterms:created>
  <dcterms:modified xsi:type="dcterms:W3CDTF">2019-11-08T06:15:51Z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0x0101003417331A9ACDE04E9A1939199952CD9E</vt:lpwstr>
  </property>
</Properties>
</file>